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theme/theme1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8.xml" ContentType="application/vnd.openxmlformats-officedocument.theme+xml"/>
  <Override PartName="/ppt/slideLayouts/slideLayout82.xml" ContentType="application/vnd.openxmlformats-officedocument.presentationml.slideLayout+xml"/>
  <Override PartName="/ppt/theme/theme19.xml" ContentType="application/vnd.openxmlformats-officedocument.theme+xml"/>
  <Override PartName="/ppt/slideLayouts/slideLayout8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67" r:id="rId6"/>
    <p:sldMasterId id="2147483679" r:id="rId7"/>
    <p:sldMasterId id="2147483681" r:id="rId8"/>
    <p:sldMasterId id="2147483683" r:id="rId9"/>
    <p:sldMasterId id="2147483688" r:id="rId10"/>
    <p:sldMasterId id="2147483700" r:id="rId11"/>
    <p:sldMasterId id="2147483706" r:id="rId12"/>
    <p:sldMasterId id="2147483708" r:id="rId13"/>
    <p:sldMasterId id="2147483710" r:id="rId14"/>
    <p:sldMasterId id="2147483715" r:id="rId15"/>
    <p:sldMasterId id="2147483727" r:id="rId16"/>
    <p:sldMasterId id="2147483729" r:id="rId17"/>
    <p:sldMasterId id="2147483733" r:id="rId18"/>
    <p:sldMasterId id="2147483735" r:id="rId19"/>
    <p:sldMasterId id="2147483741" r:id="rId20"/>
    <p:sldMasterId id="2147483753" r:id="rId21"/>
    <p:sldMasterId id="2147483757" r:id="rId22"/>
    <p:sldMasterId id="2147483762" r:id="rId23"/>
  </p:sldMasterIdLst>
  <p:notesMasterIdLst>
    <p:notesMasterId r:id="rId39"/>
  </p:notesMasterIdLst>
  <p:handoutMasterIdLst>
    <p:handoutMasterId r:id="rId40"/>
  </p:handoutMasterIdLst>
  <p:sldIdLst>
    <p:sldId id="572" r:id="rId24"/>
    <p:sldId id="573" r:id="rId25"/>
    <p:sldId id="575" r:id="rId26"/>
    <p:sldId id="585" r:id="rId27"/>
    <p:sldId id="586" r:id="rId28"/>
    <p:sldId id="574" r:id="rId29"/>
    <p:sldId id="576" r:id="rId30"/>
    <p:sldId id="577" r:id="rId31"/>
    <p:sldId id="578" r:id="rId32"/>
    <p:sldId id="579" r:id="rId33"/>
    <p:sldId id="580" r:id="rId34"/>
    <p:sldId id="581" r:id="rId35"/>
    <p:sldId id="582" r:id="rId36"/>
    <p:sldId id="583" r:id="rId37"/>
    <p:sldId id="58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1C85A9-BA1D-4812-B8A2-81DA89D1EBEE}" name="melville boufford" initials="mb" userId="498eeff7f6ea8d9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rani, Priti R (HEALTH)" initials="IPR(" lastIdx="1" clrIdx="0">
    <p:extLst>
      <p:ext uri="{19B8F6BF-5375-455C-9EA6-DF929625EA0E}">
        <p15:presenceInfo xmlns:p15="http://schemas.microsoft.com/office/powerpoint/2012/main" userId="S::priti.irani@health.ny.gov::7799b82d-69df-47d3-acd6-c20f58ee1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0099CC"/>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C884F-C4A0-4082-B231-DCEFECADD060}" v="4" dt="2023-06-22T16:23:18.045"/>
    <p1510:client id="{8E1BAE87-607C-438A-4C41-0CB892FC85E6}" v="28" dt="2023-06-22T16:28:19.044"/>
    <p1510:client id="{EC8C7BB1-2E38-4D7A-3CEA-9A505EEC16F2}" v="88" dt="2023-06-22T15:52:50.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9" autoAdjust="0"/>
    <p:restoredTop sz="89571" autoAdjust="0"/>
  </p:normalViewPr>
  <p:slideViewPr>
    <p:cSldViewPr snapToGrid="0">
      <p:cViewPr varScale="1">
        <p:scale>
          <a:sx n="34" d="100"/>
          <a:sy n="34" d="100"/>
        </p:scale>
        <p:origin x="940"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5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DC487-93F3-4DDA-BA18-C9420864CE5C}" type="doc">
      <dgm:prSet loTypeId="urn:microsoft.com/office/officeart/2005/8/layout/pyramid2" loCatId="list" qsTypeId="urn:microsoft.com/office/officeart/2005/8/quickstyle/simple1" qsCatId="simple" csTypeId="urn:microsoft.com/office/officeart/2005/8/colors/accent1_2" csCatId="accent1" phldr="1"/>
      <dgm:spPr/>
    </dgm:pt>
    <dgm:pt modelId="{6FA7508F-66BF-4AE8-B997-6960D120B2C5}">
      <dgm:prSet phldrT="[Text]"/>
      <dgm:spPr/>
      <dgm:t>
        <a:bodyPr/>
        <a:lstStyle/>
        <a:p>
          <a:r>
            <a:rPr lang="en-US" dirty="0"/>
            <a:t>51 SHIPs reviewed (50 states and Washington D.C.)</a:t>
          </a:r>
        </a:p>
      </dgm:t>
    </dgm:pt>
    <dgm:pt modelId="{63B0F259-5E3F-4F05-A8D2-1F14E650E023}" type="parTrans" cxnId="{BC111309-7D42-41E8-8843-BF0649142C25}">
      <dgm:prSet/>
      <dgm:spPr/>
      <dgm:t>
        <a:bodyPr/>
        <a:lstStyle/>
        <a:p>
          <a:endParaRPr lang="en-US"/>
        </a:p>
      </dgm:t>
    </dgm:pt>
    <dgm:pt modelId="{484F262D-CABB-4F27-BF51-2A6B3E3676C3}" type="sibTrans" cxnId="{BC111309-7D42-41E8-8843-BF0649142C25}">
      <dgm:prSet/>
      <dgm:spPr/>
      <dgm:t>
        <a:bodyPr/>
        <a:lstStyle/>
        <a:p>
          <a:endParaRPr lang="en-US"/>
        </a:p>
      </dgm:t>
    </dgm:pt>
    <dgm:pt modelId="{669490BB-9FCD-4C1C-B748-4F4B6D6B0CDA}">
      <dgm:prSet phldrT="[Text]"/>
      <dgm:spPr/>
      <dgm:t>
        <a:bodyPr/>
        <a:lstStyle/>
        <a:p>
          <a:r>
            <a:rPr lang="en-US" dirty="0"/>
            <a:t>Preliminary thematic analysis conducted to identify patterns among SHIP priorities</a:t>
          </a:r>
        </a:p>
      </dgm:t>
    </dgm:pt>
    <dgm:pt modelId="{E4915326-2033-4E65-B2B4-15997DDE256C}" type="parTrans" cxnId="{528088CD-7966-4A18-8D0D-F1ADB07CE589}">
      <dgm:prSet/>
      <dgm:spPr/>
      <dgm:t>
        <a:bodyPr/>
        <a:lstStyle/>
        <a:p>
          <a:endParaRPr lang="en-US"/>
        </a:p>
      </dgm:t>
    </dgm:pt>
    <dgm:pt modelId="{CEE926B2-4A56-4087-8C47-D4DCBE58C1B4}" type="sibTrans" cxnId="{528088CD-7966-4A18-8D0D-F1ADB07CE589}">
      <dgm:prSet/>
      <dgm:spPr/>
      <dgm:t>
        <a:bodyPr/>
        <a:lstStyle/>
        <a:p>
          <a:endParaRPr lang="en-US"/>
        </a:p>
      </dgm:t>
    </dgm:pt>
    <dgm:pt modelId="{41FE5C70-D47E-4DE8-A699-8BC50502FE50}">
      <dgm:prSet phldrT="[Text]"/>
      <dgm:spPr/>
      <dgm:t>
        <a:bodyPr/>
        <a:lstStyle/>
        <a:p>
          <a:r>
            <a:rPr lang="en-US" dirty="0"/>
            <a:t>SHIPs assessed for goal statement, priorities, guiding frameworks, and innovation</a:t>
          </a:r>
        </a:p>
      </dgm:t>
    </dgm:pt>
    <dgm:pt modelId="{6FAB0C42-83C0-49FD-99D3-90F32378AF52}" type="parTrans" cxnId="{A8412E30-7B0B-4B12-9CF5-EC85D0E6378F}">
      <dgm:prSet/>
      <dgm:spPr/>
      <dgm:t>
        <a:bodyPr/>
        <a:lstStyle/>
        <a:p>
          <a:endParaRPr lang="en-US"/>
        </a:p>
      </dgm:t>
    </dgm:pt>
    <dgm:pt modelId="{E9965977-AA9E-4D2C-A9CA-CD8403CCBE96}" type="sibTrans" cxnId="{A8412E30-7B0B-4B12-9CF5-EC85D0E6378F}">
      <dgm:prSet/>
      <dgm:spPr/>
      <dgm:t>
        <a:bodyPr/>
        <a:lstStyle/>
        <a:p>
          <a:endParaRPr lang="en-US"/>
        </a:p>
      </dgm:t>
    </dgm:pt>
    <dgm:pt modelId="{42E5CAC6-F4A6-4641-A23D-D10AA1102520}" type="pres">
      <dgm:prSet presAssocID="{A48DC487-93F3-4DDA-BA18-C9420864CE5C}" presName="compositeShape" presStyleCnt="0">
        <dgm:presLayoutVars>
          <dgm:dir/>
          <dgm:resizeHandles/>
        </dgm:presLayoutVars>
      </dgm:prSet>
      <dgm:spPr/>
    </dgm:pt>
    <dgm:pt modelId="{18ECF429-6C1D-493F-96B2-FD5FF0776AF3}" type="pres">
      <dgm:prSet presAssocID="{A48DC487-93F3-4DDA-BA18-C9420864CE5C}" presName="pyramid" presStyleLbl="node1" presStyleIdx="0" presStyleCnt="1" custLinFactNeighborX="-32911"/>
      <dgm:spPr>
        <a:solidFill>
          <a:schemeClr val="accent4">
            <a:lumMod val="50000"/>
          </a:schemeClr>
        </a:solidFill>
      </dgm:spPr>
    </dgm:pt>
    <dgm:pt modelId="{2F2534DB-7C98-4289-A958-911649318AF6}" type="pres">
      <dgm:prSet presAssocID="{A48DC487-93F3-4DDA-BA18-C9420864CE5C}" presName="theList" presStyleCnt="0"/>
      <dgm:spPr/>
    </dgm:pt>
    <dgm:pt modelId="{E06C9B34-7634-40D2-A55F-FD3F6CFFC72D}" type="pres">
      <dgm:prSet presAssocID="{6FA7508F-66BF-4AE8-B997-6960D120B2C5}" presName="aNode" presStyleLbl="fgAcc1" presStyleIdx="0" presStyleCnt="3" custScaleX="215609" custScaleY="32406" custLinFactNeighborX="35113" custLinFactNeighborY="11117">
        <dgm:presLayoutVars>
          <dgm:bulletEnabled val="1"/>
        </dgm:presLayoutVars>
      </dgm:prSet>
      <dgm:spPr/>
    </dgm:pt>
    <dgm:pt modelId="{12A0D2F9-0EE2-4868-A274-4790DD6A0337}" type="pres">
      <dgm:prSet presAssocID="{6FA7508F-66BF-4AE8-B997-6960D120B2C5}" presName="aSpace" presStyleCnt="0"/>
      <dgm:spPr/>
    </dgm:pt>
    <dgm:pt modelId="{8252E0BE-5EB9-47B3-8817-19FEAD2239F7}" type="pres">
      <dgm:prSet presAssocID="{41FE5C70-D47E-4DE8-A699-8BC50502FE50}" presName="aNode" presStyleLbl="fgAcc1" presStyleIdx="1" presStyleCnt="3" custScaleX="215609" custScaleY="32406" custLinFactNeighborX="56379" custLinFactNeighborY="27846">
        <dgm:presLayoutVars>
          <dgm:bulletEnabled val="1"/>
        </dgm:presLayoutVars>
      </dgm:prSet>
      <dgm:spPr/>
    </dgm:pt>
    <dgm:pt modelId="{1495AA23-B278-403D-9C9E-5770AFF31557}" type="pres">
      <dgm:prSet presAssocID="{41FE5C70-D47E-4DE8-A699-8BC50502FE50}" presName="aSpace" presStyleCnt="0"/>
      <dgm:spPr/>
    </dgm:pt>
    <dgm:pt modelId="{AD2B915F-2506-47B0-B636-DCE9B23A31E4}" type="pres">
      <dgm:prSet presAssocID="{669490BB-9FCD-4C1C-B748-4F4B6D6B0CDA}" presName="aNode" presStyleLbl="fgAcc1" presStyleIdx="2" presStyleCnt="3" custScaleX="215609" custScaleY="32406" custLinFactNeighborX="77645" custLinFactNeighborY="79346">
        <dgm:presLayoutVars>
          <dgm:bulletEnabled val="1"/>
        </dgm:presLayoutVars>
      </dgm:prSet>
      <dgm:spPr/>
    </dgm:pt>
    <dgm:pt modelId="{637C51E8-BBB1-4953-832E-6D2E4D982BA5}" type="pres">
      <dgm:prSet presAssocID="{669490BB-9FCD-4C1C-B748-4F4B6D6B0CDA}" presName="aSpace" presStyleCnt="0"/>
      <dgm:spPr/>
    </dgm:pt>
  </dgm:ptLst>
  <dgm:cxnLst>
    <dgm:cxn modelId="{BC111309-7D42-41E8-8843-BF0649142C25}" srcId="{A48DC487-93F3-4DDA-BA18-C9420864CE5C}" destId="{6FA7508F-66BF-4AE8-B997-6960D120B2C5}" srcOrd="0" destOrd="0" parTransId="{63B0F259-5E3F-4F05-A8D2-1F14E650E023}" sibTransId="{484F262D-CABB-4F27-BF51-2A6B3E3676C3}"/>
    <dgm:cxn modelId="{B425ED0E-4EB3-48B9-BEE2-85F071A97900}" type="presOf" srcId="{A48DC487-93F3-4DDA-BA18-C9420864CE5C}" destId="{42E5CAC6-F4A6-4641-A23D-D10AA1102520}" srcOrd="0" destOrd="0" presId="urn:microsoft.com/office/officeart/2005/8/layout/pyramid2"/>
    <dgm:cxn modelId="{A8412E30-7B0B-4B12-9CF5-EC85D0E6378F}" srcId="{A48DC487-93F3-4DDA-BA18-C9420864CE5C}" destId="{41FE5C70-D47E-4DE8-A699-8BC50502FE50}" srcOrd="1" destOrd="0" parTransId="{6FAB0C42-83C0-49FD-99D3-90F32378AF52}" sibTransId="{E9965977-AA9E-4D2C-A9CA-CD8403CCBE96}"/>
    <dgm:cxn modelId="{5D8215C0-CFAC-4117-8472-5712605B05DB}" type="presOf" srcId="{6FA7508F-66BF-4AE8-B997-6960D120B2C5}" destId="{E06C9B34-7634-40D2-A55F-FD3F6CFFC72D}" srcOrd="0" destOrd="0" presId="urn:microsoft.com/office/officeart/2005/8/layout/pyramid2"/>
    <dgm:cxn modelId="{528088CD-7966-4A18-8D0D-F1ADB07CE589}" srcId="{A48DC487-93F3-4DDA-BA18-C9420864CE5C}" destId="{669490BB-9FCD-4C1C-B748-4F4B6D6B0CDA}" srcOrd="2" destOrd="0" parTransId="{E4915326-2033-4E65-B2B4-15997DDE256C}" sibTransId="{CEE926B2-4A56-4087-8C47-D4DCBE58C1B4}"/>
    <dgm:cxn modelId="{4558F3F0-C30B-4064-B2E4-D050E743E0E4}" type="presOf" srcId="{41FE5C70-D47E-4DE8-A699-8BC50502FE50}" destId="{8252E0BE-5EB9-47B3-8817-19FEAD2239F7}" srcOrd="0" destOrd="0" presId="urn:microsoft.com/office/officeart/2005/8/layout/pyramid2"/>
    <dgm:cxn modelId="{D11602F2-C610-417C-9958-2B0D3A87F926}" type="presOf" srcId="{669490BB-9FCD-4C1C-B748-4F4B6D6B0CDA}" destId="{AD2B915F-2506-47B0-B636-DCE9B23A31E4}" srcOrd="0" destOrd="0" presId="urn:microsoft.com/office/officeart/2005/8/layout/pyramid2"/>
    <dgm:cxn modelId="{972D4FFF-9815-4027-BAC0-CE5E074B0A33}" type="presParOf" srcId="{42E5CAC6-F4A6-4641-A23D-D10AA1102520}" destId="{18ECF429-6C1D-493F-96B2-FD5FF0776AF3}" srcOrd="0" destOrd="0" presId="urn:microsoft.com/office/officeart/2005/8/layout/pyramid2"/>
    <dgm:cxn modelId="{43B63747-9499-4582-819F-9F8058FF3352}" type="presParOf" srcId="{42E5CAC6-F4A6-4641-A23D-D10AA1102520}" destId="{2F2534DB-7C98-4289-A958-911649318AF6}" srcOrd="1" destOrd="0" presId="urn:microsoft.com/office/officeart/2005/8/layout/pyramid2"/>
    <dgm:cxn modelId="{70419BFC-9BBC-4714-A4E7-3529734157E2}" type="presParOf" srcId="{2F2534DB-7C98-4289-A958-911649318AF6}" destId="{E06C9B34-7634-40D2-A55F-FD3F6CFFC72D}" srcOrd="0" destOrd="0" presId="urn:microsoft.com/office/officeart/2005/8/layout/pyramid2"/>
    <dgm:cxn modelId="{DE81F874-E44A-410F-8950-D53444D8DCEA}" type="presParOf" srcId="{2F2534DB-7C98-4289-A958-911649318AF6}" destId="{12A0D2F9-0EE2-4868-A274-4790DD6A0337}" srcOrd="1" destOrd="0" presId="urn:microsoft.com/office/officeart/2005/8/layout/pyramid2"/>
    <dgm:cxn modelId="{9833EA39-742D-40A5-BE2D-CA49E5E7DD9E}" type="presParOf" srcId="{2F2534DB-7C98-4289-A958-911649318AF6}" destId="{8252E0BE-5EB9-47B3-8817-19FEAD2239F7}" srcOrd="2" destOrd="0" presId="urn:microsoft.com/office/officeart/2005/8/layout/pyramid2"/>
    <dgm:cxn modelId="{BE15EC03-F820-4013-9D04-66664606AD21}" type="presParOf" srcId="{2F2534DB-7C98-4289-A958-911649318AF6}" destId="{1495AA23-B278-403D-9C9E-5770AFF31557}" srcOrd="3" destOrd="0" presId="urn:microsoft.com/office/officeart/2005/8/layout/pyramid2"/>
    <dgm:cxn modelId="{DFF5246F-4EF9-4620-A4DF-96B1683912CE}" type="presParOf" srcId="{2F2534DB-7C98-4289-A958-911649318AF6}" destId="{AD2B915F-2506-47B0-B636-DCE9B23A31E4}" srcOrd="4" destOrd="0" presId="urn:microsoft.com/office/officeart/2005/8/layout/pyramid2"/>
    <dgm:cxn modelId="{E34711A7-ED6F-4196-9EBF-6404B4A11BCC}" type="presParOf" srcId="{2F2534DB-7C98-4289-A958-911649318AF6}" destId="{637C51E8-BBB1-4953-832E-6D2E4D982BA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5217D-EAA2-439F-8125-227E74464D3F}" type="doc">
      <dgm:prSet loTypeId="urn:microsoft.com/office/officeart/2008/layout/VerticalCurvedList" loCatId="list" qsTypeId="urn:microsoft.com/office/officeart/2005/8/quickstyle/simple1" qsCatId="simple" csTypeId="urn:microsoft.com/office/officeart/2005/8/colors/accent4_3" csCatId="accent4" phldr="1"/>
      <dgm:spPr/>
      <dgm:t>
        <a:bodyPr/>
        <a:lstStyle/>
        <a:p>
          <a:endParaRPr lang="en-US"/>
        </a:p>
      </dgm:t>
    </dgm:pt>
    <dgm:pt modelId="{54AB05FA-056B-4607-92CC-955B85A29641}">
      <dgm:prSet phldrT="[Text]"/>
      <dgm:spPr/>
      <dgm:t>
        <a:bodyPr/>
        <a:lstStyle/>
        <a:p>
          <a:r>
            <a:rPr lang="en-US" b="0" i="0" dirty="0"/>
            <a:t>Mobilizing for Action through Planning and Partnerships (MAPP)</a:t>
          </a:r>
          <a:endParaRPr lang="en-US" dirty="0"/>
        </a:p>
      </dgm:t>
    </dgm:pt>
    <dgm:pt modelId="{A8CB909C-6C28-44DB-9845-BEEA319822C0}" type="parTrans" cxnId="{288C161B-C72D-4797-9074-551F14934FA1}">
      <dgm:prSet/>
      <dgm:spPr/>
      <dgm:t>
        <a:bodyPr/>
        <a:lstStyle/>
        <a:p>
          <a:endParaRPr lang="en-US"/>
        </a:p>
      </dgm:t>
    </dgm:pt>
    <dgm:pt modelId="{6C9BA563-94FC-4B33-9829-9E6870CABF68}" type="sibTrans" cxnId="{288C161B-C72D-4797-9074-551F14934FA1}">
      <dgm:prSet/>
      <dgm:spPr/>
      <dgm:t>
        <a:bodyPr/>
        <a:lstStyle/>
        <a:p>
          <a:endParaRPr lang="en-US"/>
        </a:p>
      </dgm:t>
    </dgm:pt>
    <dgm:pt modelId="{FA739A26-D5A4-40AF-A951-947A627747E3}">
      <dgm:prSet phldrT="[Text]"/>
      <dgm:spPr/>
      <dgm:t>
        <a:bodyPr/>
        <a:lstStyle/>
        <a:p>
          <a:r>
            <a:rPr lang="en-US" b="0" i="0" dirty="0"/>
            <a:t>Collective Impact Model </a:t>
          </a:r>
          <a:endParaRPr lang="en-US" dirty="0"/>
        </a:p>
      </dgm:t>
    </dgm:pt>
    <dgm:pt modelId="{3F43AD83-5BF6-4B06-A4E2-A4A0B29C91F5}" type="parTrans" cxnId="{7A3627AD-B124-4D1C-AB2F-FE8E3E578B4A}">
      <dgm:prSet/>
      <dgm:spPr/>
      <dgm:t>
        <a:bodyPr/>
        <a:lstStyle/>
        <a:p>
          <a:endParaRPr lang="en-US"/>
        </a:p>
      </dgm:t>
    </dgm:pt>
    <dgm:pt modelId="{030A8ECB-5100-42D5-B35E-EFD11CF7A37D}" type="sibTrans" cxnId="{7A3627AD-B124-4D1C-AB2F-FE8E3E578B4A}">
      <dgm:prSet/>
      <dgm:spPr/>
      <dgm:t>
        <a:bodyPr/>
        <a:lstStyle/>
        <a:p>
          <a:endParaRPr lang="en-US"/>
        </a:p>
      </dgm:t>
    </dgm:pt>
    <dgm:pt modelId="{3EEC79C4-C6C3-4358-8A4C-2935231A6DAC}">
      <dgm:prSet phldrT="[Text]"/>
      <dgm:spPr/>
      <dgm:t>
        <a:bodyPr/>
        <a:lstStyle/>
        <a:p>
          <a:r>
            <a:rPr lang="en-US" dirty="0"/>
            <a:t>Social Determinants of Health</a:t>
          </a:r>
        </a:p>
      </dgm:t>
    </dgm:pt>
    <dgm:pt modelId="{E52C2E97-E4BD-41DA-AA81-5168165D8EEE}" type="parTrans" cxnId="{B4E59660-89C0-442F-B24B-15B4CC4F106C}">
      <dgm:prSet/>
      <dgm:spPr/>
      <dgm:t>
        <a:bodyPr/>
        <a:lstStyle/>
        <a:p>
          <a:endParaRPr lang="en-US"/>
        </a:p>
      </dgm:t>
    </dgm:pt>
    <dgm:pt modelId="{E56057F7-9CCC-41DA-834D-3F735DFD3395}" type="sibTrans" cxnId="{B4E59660-89C0-442F-B24B-15B4CC4F106C}">
      <dgm:prSet/>
      <dgm:spPr/>
      <dgm:t>
        <a:bodyPr/>
        <a:lstStyle/>
        <a:p>
          <a:endParaRPr lang="en-US"/>
        </a:p>
      </dgm:t>
    </dgm:pt>
    <dgm:pt modelId="{E72CC806-79C3-4F6D-8B7F-D802CC6BA5F4}">
      <dgm:prSet phldrT="[Text]"/>
      <dgm:spPr/>
      <dgm:t>
        <a:bodyPr/>
        <a:lstStyle/>
        <a:p>
          <a:r>
            <a:rPr lang="en-US" dirty="0"/>
            <a:t>Healthy People 2030</a:t>
          </a:r>
        </a:p>
      </dgm:t>
    </dgm:pt>
    <dgm:pt modelId="{59F1C570-334B-4846-A6DF-2BE37AC7FA0E}" type="parTrans" cxnId="{4FE1A447-367F-4EA6-9022-442B660B70CC}">
      <dgm:prSet/>
      <dgm:spPr/>
      <dgm:t>
        <a:bodyPr/>
        <a:lstStyle/>
        <a:p>
          <a:endParaRPr lang="en-US"/>
        </a:p>
      </dgm:t>
    </dgm:pt>
    <dgm:pt modelId="{052E4D71-A8C8-4A32-A45C-72CB488D3887}" type="sibTrans" cxnId="{4FE1A447-367F-4EA6-9022-442B660B70CC}">
      <dgm:prSet/>
      <dgm:spPr/>
      <dgm:t>
        <a:bodyPr/>
        <a:lstStyle/>
        <a:p>
          <a:endParaRPr lang="en-US"/>
        </a:p>
      </dgm:t>
    </dgm:pt>
    <dgm:pt modelId="{26D57BF0-B993-43BF-810C-13B2AB58A7A8}">
      <dgm:prSet phldrT="[Text]"/>
      <dgm:spPr/>
      <dgm:t>
        <a:bodyPr/>
        <a:lstStyle/>
        <a:p>
          <a:r>
            <a:rPr lang="en-US" dirty="0"/>
            <a:t>Health Equity</a:t>
          </a:r>
        </a:p>
      </dgm:t>
    </dgm:pt>
    <dgm:pt modelId="{9726F8F4-B791-40D6-8D8F-C34F82AE65B0}" type="parTrans" cxnId="{5ABBFEBB-FC4D-4A92-BD16-1626DAC2E290}">
      <dgm:prSet/>
      <dgm:spPr/>
      <dgm:t>
        <a:bodyPr/>
        <a:lstStyle/>
        <a:p>
          <a:endParaRPr lang="en-US"/>
        </a:p>
      </dgm:t>
    </dgm:pt>
    <dgm:pt modelId="{06480093-29E9-4632-B88D-5B90A3157A86}" type="sibTrans" cxnId="{5ABBFEBB-FC4D-4A92-BD16-1626DAC2E290}">
      <dgm:prSet/>
      <dgm:spPr/>
      <dgm:t>
        <a:bodyPr/>
        <a:lstStyle/>
        <a:p>
          <a:endParaRPr lang="en-US"/>
        </a:p>
      </dgm:t>
    </dgm:pt>
    <dgm:pt modelId="{595E6D5F-04E0-4478-B095-2A7181D4F613}" type="pres">
      <dgm:prSet presAssocID="{07E5217D-EAA2-439F-8125-227E74464D3F}" presName="Name0" presStyleCnt="0">
        <dgm:presLayoutVars>
          <dgm:chMax val="7"/>
          <dgm:chPref val="7"/>
          <dgm:dir/>
        </dgm:presLayoutVars>
      </dgm:prSet>
      <dgm:spPr/>
    </dgm:pt>
    <dgm:pt modelId="{63E747EF-ED8B-4735-9077-8DDD2A069AE9}" type="pres">
      <dgm:prSet presAssocID="{07E5217D-EAA2-439F-8125-227E74464D3F}" presName="Name1" presStyleCnt="0"/>
      <dgm:spPr/>
    </dgm:pt>
    <dgm:pt modelId="{857ABED8-28A9-4461-9EF4-5AA86E3C6AE2}" type="pres">
      <dgm:prSet presAssocID="{07E5217D-EAA2-439F-8125-227E74464D3F}" presName="cycle" presStyleCnt="0"/>
      <dgm:spPr/>
    </dgm:pt>
    <dgm:pt modelId="{14F2ED47-7AC9-44FB-A98E-163218853DF4}" type="pres">
      <dgm:prSet presAssocID="{07E5217D-EAA2-439F-8125-227E74464D3F}" presName="srcNode" presStyleLbl="node1" presStyleIdx="0" presStyleCnt="5"/>
      <dgm:spPr/>
    </dgm:pt>
    <dgm:pt modelId="{3E12B569-7D1A-4B0D-81AF-5340C056C607}" type="pres">
      <dgm:prSet presAssocID="{07E5217D-EAA2-439F-8125-227E74464D3F}" presName="conn" presStyleLbl="parChTrans1D2" presStyleIdx="0" presStyleCnt="1"/>
      <dgm:spPr/>
    </dgm:pt>
    <dgm:pt modelId="{CDC183DE-4443-4716-A81B-B165283B3A2B}" type="pres">
      <dgm:prSet presAssocID="{07E5217D-EAA2-439F-8125-227E74464D3F}" presName="extraNode" presStyleLbl="node1" presStyleIdx="0" presStyleCnt="5"/>
      <dgm:spPr/>
    </dgm:pt>
    <dgm:pt modelId="{F4990446-0E20-4BDF-B6D0-F9A1B752A39B}" type="pres">
      <dgm:prSet presAssocID="{07E5217D-EAA2-439F-8125-227E74464D3F}" presName="dstNode" presStyleLbl="node1" presStyleIdx="0" presStyleCnt="5"/>
      <dgm:spPr/>
    </dgm:pt>
    <dgm:pt modelId="{A6851CCB-8F97-462A-BC84-2B4155F6CA75}" type="pres">
      <dgm:prSet presAssocID="{3EEC79C4-C6C3-4358-8A4C-2935231A6DAC}" presName="text_1" presStyleLbl="node1" presStyleIdx="0" presStyleCnt="5">
        <dgm:presLayoutVars>
          <dgm:bulletEnabled val="1"/>
        </dgm:presLayoutVars>
      </dgm:prSet>
      <dgm:spPr/>
    </dgm:pt>
    <dgm:pt modelId="{6EF85059-0748-4C7A-B14A-321D85EF22C3}" type="pres">
      <dgm:prSet presAssocID="{3EEC79C4-C6C3-4358-8A4C-2935231A6DAC}" presName="accent_1" presStyleCnt="0"/>
      <dgm:spPr/>
    </dgm:pt>
    <dgm:pt modelId="{14F83D35-1E79-4967-870E-F84FF34820E1}" type="pres">
      <dgm:prSet presAssocID="{3EEC79C4-C6C3-4358-8A4C-2935231A6DAC}" presName="accentRepeatNode" presStyleLbl="solidFgAcc1" presStyleIdx="0" presStyleCnt="5"/>
      <dgm:spPr/>
    </dgm:pt>
    <dgm:pt modelId="{F3F1ACBA-C23C-4B8B-BA76-AA8AF44788C4}" type="pres">
      <dgm:prSet presAssocID="{E72CC806-79C3-4F6D-8B7F-D802CC6BA5F4}" presName="text_2" presStyleLbl="node1" presStyleIdx="1" presStyleCnt="5">
        <dgm:presLayoutVars>
          <dgm:bulletEnabled val="1"/>
        </dgm:presLayoutVars>
      </dgm:prSet>
      <dgm:spPr/>
    </dgm:pt>
    <dgm:pt modelId="{688DF7F1-6A49-4938-8C93-C41808921FAB}" type="pres">
      <dgm:prSet presAssocID="{E72CC806-79C3-4F6D-8B7F-D802CC6BA5F4}" presName="accent_2" presStyleCnt="0"/>
      <dgm:spPr/>
    </dgm:pt>
    <dgm:pt modelId="{9C8094F6-08AE-4933-B253-BD04F52D34BE}" type="pres">
      <dgm:prSet presAssocID="{E72CC806-79C3-4F6D-8B7F-D802CC6BA5F4}" presName="accentRepeatNode" presStyleLbl="solidFgAcc1" presStyleIdx="1" presStyleCnt="5"/>
      <dgm:spPr/>
    </dgm:pt>
    <dgm:pt modelId="{5881B0A1-23B0-41F7-B2E2-3B808E9E4C10}" type="pres">
      <dgm:prSet presAssocID="{26D57BF0-B993-43BF-810C-13B2AB58A7A8}" presName="text_3" presStyleLbl="node1" presStyleIdx="2" presStyleCnt="5">
        <dgm:presLayoutVars>
          <dgm:bulletEnabled val="1"/>
        </dgm:presLayoutVars>
      </dgm:prSet>
      <dgm:spPr/>
    </dgm:pt>
    <dgm:pt modelId="{F1321727-56F6-4E9F-B720-89A643C814E1}" type="pres">
      <dgm:prSet presAssocID="{26D57BF0-B993-43BF-810C-13B2AB58A7A8}" presName="accent_3" presStyleCnt="0"/>
      <dgm:spPr/>
    </dgm:pt>
    <dgm:pt modelId="{C14FDBCD-94BE-4DA0-9E06-2B4601E0D668}" type="pres">
      <dgm:prSet presAssocID="{26D57BF0-B993-43BF-810C-13B2AB58A7A8}" presName="accentRepeatNode" presStyleLbl="solidFgAcc1" presStyleIdx="2" presStyleCnt="5"/>
      <dgm:spPr/>
    </dgm:pt>
    <dgm:pt modelId="{02DBE6AB-4DD8-460A-8691-799570B45FA2}" type="pres">
      <dgm:prSet presAssocID="{54AB05FA-056B-4607-92CC-955B85A29641}" presName="text_4" presStyleLbl="node1" presStyleIdx="3" presStyleCnt="5">
        <dgm:presLayoutVars>
          <dgm:bulletEnabled val="1"/>
        </dgm:presLayoutVars>
      </dgm:prSet>
      <dgm:spPr/>
    </dgm:pt>
    <dgm:pt modelId="{DECF448D-0AE8-4473-A8E9-A6BBD257A6EC}" type="pres">
      <dgm:prSet presAssocID="{54AB05FA-056B-4607-92CC-955B85A29641}" presName="accent_4" presStyleCnt="0"/>
      <dgm:spPr/>
    </dgm:pt>
    <dgm:pt modelId="{254F5FD1-93AB-4A14-B3C3-AEDBA4FE1C90}" type="pres">
      <dgm:prSet presAssocID="{54AB05FA-056B-4607-92CC-955B85A29641}" presName="accentRepeatNode" presStyleLbl="solidFgAcc1" presStyleIdx="3" presStyleCnt="5"/>
      <dgm:spPr/>
    </dgm:pt>
    <dgm:pt modelId="{6A17F15D-0BBC-4203-AEFA-021963CF138A}" type="pres">
      <dgm:prSet presAssocID="{FA739A26-D5A4-40AF-A951-947A627747E3}" presName="text_5" presStyleLbl="node1" presStyleIdx="4" presStyleCnt="5">
        <dgm:presLayoutVars>
          <dgm:bulletEnabled val="1"/>
        </dgm:presLayoutVars>
      </dgm:prSet>
      <dgm:spPr/>
    </dgm:pt>
    <dgm:pt modelId="{32821DBB-610C-454B-926D-281572064F9A}" type="pres">
      <dgm:prSet presAssocID="{FA739A26-D5A4-40AF-A951-947A627747E3}" presName="accent_5" presStyleCnt="0"/>
      <dgm:spPr/>
    </dgm:pt>
    <dgm:pt modelId="{2035F63E-4A08-4024-AE0A-9BA8820DFD54}" type="pres">
      <dgm:prSet presAssocID="{FA739A26-D5A4-40AF-A951-947A627747E3}" presName="accentRepeatNode" presStyleLbl="solidFgAcc1" presStyleIdx="4" presStyleCnt="5"/>
      <dgm:spPr/>
    </dgm:pt>
  </dgm:ptLst>
  <dgm:cxnLst>
    <dgm:cxn modelId="{A4B0FD06-1028-40B5-8502-926332678D30}" type="presOf" srcId="{FA739A26-D5A4-40AF-A951-947A627747E3}" destId="{6A17F15D-0BBC-4203-AEFA-021963CF138A}" srcOrd="0" destOrd="0" presId="urn:microsoft.com/office/officeart/2008/layout/VerticalCurvedList"/>
    <dgm:cxn modelId="{1602540C-0F7C-4F05-A3F4-314BF736D118}" type="presOf" srcId="{07E5217D-EAA2-439F-8125-227E74464D3F}" destId="{595E6D5F-04E0-4478-B095-2A7181D4F613}" srcOrd="0" destOrd="0" presId="urn:microsoft.com/office/officeart/2008/layout/VerticalCurvedList"/>
    <dgm:cxn modelId="{288C161B-C72D-4797-9074-551F14934FA1}" srcId="{07E5217D-EAA2-439F-8125-227E74464D3F}" destId="{54AB05FA-056B-4607-92CC-955B85A29641}" srcOrd="3" destOrd="0" parTransId="{A8CB909C-6C28-44DB-9845-BEEA319822C0}" sibTransId="{6C9BA563-94FC-4B33-9829-9E6870CABF68}"/>
    <dgm:cxn modelId="{E0817D2E-37BA-43E6-B2BE-C59C5A978FEE}" type="presOf" srcId="{E72CC806-79C3-4F6D-8B7F-D802CC6BA5F4}" destId="{F3F1ACBA-C23C-4B8B-BA76-AA8AF44788C4}" srcOrd="0" destOrd="0" presId="urn:microsoft.com/office/officeart/2008/layout/VerticalCurvedList"/>
    <dgm:cxn modelId="{B4E59660-89C0-442F-B24B-15B4CC4F106C}" srcId="{07E5217D-EAA2-439F-8125-227E74464D3F}" destId="{3EEC79C4-C6C3-4358-8A4C-2935231A6DAC}" srcOrd="0" destOrd="0" parTransId="{E52C2E97-E4BD-41DA-AA81-5168165D8EEE}" sibTransId="{E56057F7-9CCC-41DA-834D-3F735DFD3395}"/>
    <dgm:cxn modelId="{A9CC3062-D8E4-4014-8170-4D2E3497F228}" type="presOf" srcId="{E56057F7-9CCC-41DA-834D-3F735DFD3395}" destId="{3E12B569-7D1A-4B0D-81AF-5340C056C607}" srcOrd="0" destOrd="0" presId="urn:microsoft.com/office/officeart/2008/layout/VerticalCurvedList"/>
    <dgm:cxn modelId="{4FE1A447-367F-4EA6-9022-442B660B70CC}" srcId="{07E5217D-EAA2-439F-8125-227E74464D3F}" destId="{E72CC806-79C3-4F6D-8B7F-D802CC6BA5F4}" srcOrd="1" destOrd="0" parTransId="{59F1C570-334B-4846-A6DF-2BE37AC7FA0E}" sibTransId="{052E4D71-A8C8-4A32-A45C-72CB488D3887}"/>
    <dgm:cxn modelId="{52063F54-22D5-4E75-A262-6A0C8DE7403D}" type="presOf" srcId="{54AB05FA-056B-4607-92CC-955B85A29641}" destId="{02DBE6AB-4DD8-460A-8691-799570B45FA2}" srcOrd="0" destOrd="0" presId="urn:microsoft.com/office/officeart/2008/layout/VerticalCurvedList"/>
    <dgm:cxn modelId="{7A3627AD-B124-4D1C-AB2F-FE8E3E578B4A}" srcId="{07E5217D-EAA2-439F-8125-227E74464D3F}" destId="{FA739A26-D5A4-40AF-A951-947A627747E3}" srcOrd="4" destOrd="0" parTransId="{3F43AD83-5BF6-4B06-A4E2-A4A0B29C91F5}" sibTransId="{030A8ECB-5100-42D5-B35E-EFD11CF7A37D}"/>
    <dgm:cxn modelId="{5ABBFEBB-FC4D-4A92-BD16-1626DAC2E290}" srcId="{07E5217D-EAA2-439F-8125-227E74464D3F}" destId="{26D57BF0-B993-43BF-810C-13B2AB58A7A8}" srcOrd="2" destOrd="0" parTransId="{9726F8F4-B791-40D6-8D8F-C34F82AE65B0}" sibTransId="{06480093-29E9-4632-B88D-5B90A3157A86}"/>
    <dgm:cxn modelId="{BE3F23E3-3064-45AB-A160-7721619FC2CE}" type="presOf" srcId="{26D57BF0-B993-43BF-810C-13B2AB58A7A8}" destId="{5881B0A1-23B0-41F7-B2E2-3B808E9E4C10}" srcOrd="0" destOrd="0" presId="urn:microsoft.com/office/officeart/2008/layout/VerticalCurvedList"/>
    <dgm:cxn modelId="{B38804F7-B165-4F27-8A05-255EC55718D4}" type="presOf" srcId="{3EEC79C4-C6C3-4358-8A4C-2935231A6DAC}" destId="{A6851CCB-8F97-462A-BC84-2B4155F6CA75}" srcOrd="0" destOrd="0" presId="urn:microsoft.com/office/officeart/2008/layout/VerticalCurvedList"/>
    <dgm:cxn modelId="{1DC41F52-C398-4F47-94AD-6CFCDC7A6E5F}" type="presParOf" srcId="{595E6D5F-04E0-4478-B095-2A7181D4F613}" destId="{63E747EF-ED8B-4735-9077-8DDD2A069AE9}" srcOrd="0" destOrd="0" presId="urn:microsoft.com/office/officeart/2008/layout/VerticalCurvedList"/>
    <dgm:cxn modelId="{E522250F-67E4-4BCE-9257-E5982BA15412}" type="presParOf" srcId="{63E747EF-ED8B-4735-9077-8DDD2A069AE9}" destId="{857ABED8-28A9-4461-9EF4-5AA86E3C6AE2}" srcOrd="0" destOrd="0" presId="urn:microsoft.com/office/officeart/2008/layout/VerticalCurvedList"/>
    <dgm:cxn modelId="{ECE02256-19C9-4EE4-88AA-99633135F2C8}" type="presParOf" srcId="{857ABED8-28A9-4461-9EF4-5AA86E3C6AE2}" destId="{14F2ED47-7AC9-44FB-A98E-163218853DF4}" srcOrd="0" destOrd="0" presId="urn:microsoft.com/office/officeart/2008/layout/VerticalCurvedList"/>
    <dgm:cxn modelId="{5E89C37C-C547-4330-8294-4B7C858A8A51}" type="presParOf" srcId="{857ABED8-28A9-4461-9EF4-5AA86E3C6AE2}" destId="{3E12B569-7D1A-4B0D-81AF-5340C056C607}" srcOrd="1" destOrd="0" presId="urn:microsoft.com/office/officeart/2008/layout/VerticalCurvedList"/>
    <dgm:cxn modelId="{DC61BD5D-FC50-4FBE-BE2D-43C19FF7C262}" type="presParOf" srcId="{857ABED8-28A9-4461-9EF4-5AA86E3C6AE2}" destId="{CDC183DE-4443-4716-A81B-B165283B3A2B}" srcOrd="2" destOrd="0" presId="urn:microsoft.com/office/officeart/2008/layout/VerticalCurvedList"/>
    <dgm:cxn modelId="{C83C7827-B382-4280-9232-A60EEBDD79D0}" type="presParOf" srcId="{857ABED8-28A9-4461-9EF4-5AA86E3C6AE2}" destId="{F4990446-0E20-4BDF-B6D0-F9A1B752A39B}" srcOrd="3" destOrd="0" presId="urn:microsoft.com/office/officeart/2008/layout/VerticalCurvedList"/>
    <dgm:cxn modelId="{A4C3F7B0-FE64-49D5-902C-190FD931F592}" type="presParOf" srcId="{63E747EF-ED8B-4735-9077-8DDD2A069AE9}" destId="{A6851CCB-8F97-462A-BC84-2B4155F6CA75}" srcOrd="1" destOrd="0" presId="urn:microsoft.com/office/officeart/2008/layout/VerticalCurvedList"/>
    <dgm:cxn modelId="{661CAEA3-0C36-4BBF-AF7D-EC886959304F}" type="presParOf" srcId="{63E747EF-ED8B-4735-9077-8DDD2A069AE9}" destId="{6EF85059-0748-4C7A-B14A-321D85EF22C3}" srcOrd="2" destOrd="0" presId="urn:microsoft.com/office/officeart/2008/layout/VerticalCurvedList"/>
    <dgm:cxn modelId="{945DC8A5-8D04-4E04-87F2-3E53ECBDB38E}" type="presParOf" srcId="{6EF85059-0748-4C7A-B14A-321D85EF22C3}" destId="{14F83D35-1E79-4967-870E-F84FF34820E1}" srcOrd="0" destOrd="0" presId="urn:microsoft.com/office/officeart/2008/layout/VerticalCurvedList"/>
    <dgm:cxn modelId="{712FB68B-D614-43B0-8B82-CEC1E5B8912F}" type="presParOf" srcId="{63E747EF-ED8B-4735-9077-8DDD2A069AE9}" destId="{F3F1ACBA-C23C-4B8B-BA76-AA8AF44788C4}" srcOrd="3" destOrd="0" presId="urn:microsoft.com/office/officeart/2008/layout/VerticalCurvedList"/>
    <dgm:cxn modelId="{9638BDA6-C1A5-43B9-8CC4-DB01AA801174}" type="presParOf" srcId="{63E747EF-ED8B-4735-9077-8DDD2A069AE9}" destId="{688DF7F1-6A49-4938-8C93-C41808921FAB}" srcOrd="4" destOrd="0" presId="urn:microsoft.com/office/officeart/2008/layout/VerticalCurvedList"/>
    <dgm:cxn modelId="{61142903-55E3-4C81-A3EF-30B08EE9380F}" type="presParOf" srcId="{688DF7F1-6A49-4938-8C93-C41808921FAB}" destId="{9C8094F6-08AE-4933-B253-BD04F52D34BE}" srcOrd="0" destOrd="0" presId="urn:microsoft.com/office/officeart/2008/layout/VerticalCurvedList"/>
    <dgm:cxn modelId="{0B75A4B8-8961-443D-BC95-B5D38774D23C}" type="presParOf" srcId="{63E747EF-ED8B-4735-9077-8DDD2A069AE9}" destId="{5881B0A1-23B0-41F7-B2E2-3B808E9E4C10}" srcOrd="5" destOrd="0" presId="urn:microsoft.com/office/officeart/2008/layout/VerticalCurvedList"/>
    <dgm:cxn modelId="{C905DD1F-49C1-459E-B4A1-45D946C93F37}" type="presParOf" srcId="{63E747EF-ED8B-4735-9077-8DDD2A069AE9}" destId="{F1321727-56F6-4E9F-B720-89A643C814E1}" srcOrd="6" destOrd="0" presId="urn:microsoft.com/office/officeart/2008/layout/VerticalCurvedList"/>
    <dgm:cxn modelId="{A34B3898-FC1F-4412-BD5A-1DDA75E2FD68}" type="presParOf" srcId="{F1321727-56F6-4E9F-B720-89A643C814E1}" destId="{C14FDBCD-94BE-4DA0-9E06-2B4601E0D668}" srcOrd="0" destOrd="0" presId="urn:microsoft.com/office/officeart/2008/layout/VerticalCurvedList"/>
    <dgm:cxn modelId="{161B0EAA-054B-4FB7-B758-5574051D6245}" type="presParOf" srcId="{63E747EF-ED8B-4735-9077-8DDD2A069AE9}" destId="{02DBE6AB-4DD8-460A-8691-799570B45FA2}" srcOrd="7" destOrd="0" presId="urn:microsoft.com/office/officeart/2008/layout/VerticalCurvedList"/>
    <dgm:cxn modelId="{8CB91D9C-2333-4173-AD24-EFC852B428BC}" type="presParOf" srcId="{63E747EF-ED8B-4735-9077-8DDD2A069AE9}" destId="{DECF448D-0AE8-4473-A8E9-A6BBD257A6EC}" srcOrd="8" destOrd="0" presId="urn:microsoft.com/office/officeart/2008/layout/VerticalCurvedList"/>
    <dgm:cxn modelId="{F8CB96F6-4CFC-40B1-8128-1DB17C7118D9}" type="presParOf" srcId="{DECF448D-0AE8-4473-A8E9-A6BBD257A6EC}" destId="{254F5FD1-93AB-4A14-B3C3-AEDBA4FE1C90}" srcOrd="0" destOrd="0" presId="urn:microsoft.com/office/officeart/2008/layout/VerticalCurvedList"/>
    <dgm:cxn modelId="{8E7F8523-5656-499E-8353-A71C3FF9AF99}" type="presParOf" srcId="{63E747EF-ED8B-4735-9077-8DDD2A069AE9}" destId="{6A17F15D-0BBC-4203-AEFA-021963CF138A}" srcOrd="9" destOrd="0" presId="urn:microsoft.com/office/officeart/2008/layout/VerticalCurvedList"/>
    <dgm:cxn modelId="{49017B10-69A7-402D-A8B2-086859AD5633}" type="presParOf" srcId="{63E747EF-ED8B-4735-9077-8DDD2A069AE9}" destId="{32821DBB-610C-454B-926D-281572064F9A}" srcOrd="10" destOrd="0" presId="urn:microsoft.com/office/officeart/2008/layout/VerticalCurvedList"/>
    <dgm:cxn modelId="{2A912EA4-7ED1-476B-AC60-3127B3A5BABC}" type="presParOf" srcId="{32821DBB-610C-454B-926D-281572064F9A}" destId="{2035F63E-4A08-4024-AE0A-9BA8820DFD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67F0D-43AC-4410-84BD-973A02F06EBC}" type="doc">
      <dgm:prSet loTypeId="urn:microsoft.com/office/officeart/2005/8/layout/vProcess5" loCatId="process" qsTypeId="urn:microsoft.com/office/officeart/2005/8/quickstyle/simple1" qsCatId="simple" csTypeId="urn:microsoft.com/office/officeart/2005/8/colors/accent4_3" csCatId="accent4" phldr="1"/>
      <dgm:spPr/>
      <dgm:t>
        <a:bodyPr/>
        <a:lstStyle/>
        <a:p>
          <a:endParaRPr lang="en-US"/>
        </a:p>
      </dgm:t>
    </dgm:pt>
    <dgm:pt modelId="{90A69F11-A095-459E-91B4-38427C563CE2}">
      <dgm:prSet phldrT="[Text]"/>
      <dgm:spPr/>
      <dgm:t>
        <a:bodyPr/>
        <a:lstStyle/>
        <a:p>
          <a:r>
            <a:rPr lang="en-US" dirty="0"/>
            <a:t>253 priorities across 51 plans</a:t>
          </a:r>
        </a:p>
      </dgm:t>
    </dgm:pt>
    <dgm:pt modelId="{06455EDA-BE8F-491C-8BF0-1BEAFF79E7E1}" type="parTrans" cxnId="{C7F7E32E-3235-4ECB-B817-8BBAEB723932}">
      <dgm:prSet/>
      <dgm:spPr/>
      <dgm:t>
        <a:bodyPr/>
        <a:lstStyle/>
        <a:p>
          <a:endParaRPr lang="en-US"/>
        </a:p>
      </dgm:t>
    </dgm:pt>
    <dgm:pt modelId="{595BC116-6FD5-4099-B1FF-C0634FDE6105}" type="sibTrans" cxnId="{C7F7E32E-3235-4ECB-B817-8BBAEB723932}">
      <dgm:prSet/>
      <dgm:spPr/>
      <dgm:t>
        <a:bodyPr/>
        <a:lstStyle/>
        <a:p>
          <a:endParaRPr lang="en-US"/>
        </a:p>
      </dgm:t>
    </dgm:pt>
    <dgm:pt modelId="{7837C69B-FB93-4A52-9FA8-39EBAAEB2800}">
      <dgm:prSet phldrT="[Text]"/>
      <dgm:spPr/>
      <dgm:t>
        <a:bodyPr/>
        <a:lstStyle/>
        <a:p>
          <a:r>
            <a:rPr lang="en-US" dirty="0"/>
            <a:t>~47 unique priorities</a:t>
          </a:r>
        </a:p>
      </dgm:t>
    </dgm:pt>
    <dgm:pt modelId="{56FD4DF5-55E3-4C95-9423-758C34D1CA60}" type="parTrans" cxnId="{9FAAF210-BCBC-4288-A9B2-608969C6C1D6}">
      <dgm:prSet/>
      <dgm:spPr/>
      <dgm:t>
        <a:bodyPr/>
        <a:lstStyle/>
        <a:p>
          <a:endParaRPr lang="en-US"/>
        </a:p>
      </dgm:t>
    </dgm:pt>
    <dgm:pt modelId="{2B53CC7C-B416-448B-9F9E-8D1527EC347B}" type="sibTrans" cxnId="{9FAAF210-BCBC-4288-A9B2-608969C6C1D6}">
      <dgm:prSet/>
      <dgm:spPr/>
      <dgm:t>
        <a:bodyPr/>
        <a:lstStyle/>
        <a:p>
          <a:endParaRPr lang="en-US"/>
        </a:p>
      </dgm:t>
    </dgm:pt>
    <dgm:pt modelId="{80D27BAC-CB5D-4167-B6D0-877B81F344BF}">
      <dgm:prSet phldrT="[Text]"/>
      <dgm:spPr/>
      <dgm:t>
        <a:bodyPr/>
        <a:lstStyle/>
        <a:p>
          <a:pPr rtl="0"/>
          <a:r>
            <a:rPr lang="en-US" dirty="0"/>
            <a:t>28 priorities</a:t>
          </a:r>
          <a:r>
            <a:rPr lang="en-US" dirty="0">
              <a:latin typeface="Calibri"/>
            </a:rPr>
            <a:t> included in</a:t>
          </a:r>
          <a:r>
            <a:rPr lang="en-US" dirty="0"/>
            <a:t> 2 or more SHIPs</a:t>
          </a:r>
        </a:p>
      </dgm:t>
    </dgm:pt>
    <dgm:pt modelId="{5DAC65C0-607E-41B2-B89C-97C4C83CADAB}" type="parTrans" cxnId="{33FE7D23-7A2B-4B84-BEB7-5A7F66A309E8}">
      <dgm:prSet/>
      <dgm:spPr/>
      <dgm:t>
        <a:bodyPr/>
        <a:lstStyle/>
        <a:p>
          <a:endParaRPr lang="en-US"/>
        </a:p>
      </dgm:t>
    </dgm:pt>
    <dgm:pt modelId="{8F98E7DA-1423-45E0-AEA8-83EFCB9ED73F}" type="sibTrans" cxnId="{33FE7D23-7A2B-4B84-BEB7-5A7F66A309E8}">
      <dgm:prSet/>
      <dgm:spPr/>
      <dgm:t>
        <a:bodyPr/>
        <a:lstStyle/>
        <a:p>
          <a:endParaRPr lang="en-US"/>
        </a:p>
      </dgm:t>
    </dgm:pt>
    <dgm:pt modelId="{1275EE40-47D7-41B1-83ED-15FEC9FE7FEB}">
      <dgm:prSet phldrT="[Text]"/>
      <dgm:spPr/>
      <dgm:t>
        <a:bodyPr/>
        <a:lstStyle/>
        <a:p>
          <a:r>
            <a:rPr lang="en-US" dirty="0"/>
            <a:t>19 priorities unique to a single plan</a:t>
          </a:r>
        </a:p>
      </dgm:t>
    </dgm:pt>
    <dgm:pt modelId="{0AE6C021-0675-4D97-BCE1-C1F57A29E3A8}" type="parTrans" cxnId="{5EF0C52E-781F-4196-AD55-ED6094740D18}">
      <dgm:prSet/>
      <dgm:spPr/>
      <dgm:t>
        <a:bodyPr/>
        <a:lstStyle/>
        <a:p>
          <a:endParaRPr lang="en-US"/>
        </a:p>
      </dgm:t>
    </dgm:pt>
    <dgm:pt modelId="{4958127E-6731-4F43-AACA-FD77F4F8C697}" type="sibTrans" cxnId="{5EF0C52E-781F-4196-AD55-ED6094740D18}">
      <dgm:prSet/>
      <dgm:spPr/>
      <dgm:t>
        <a:bodyPr/>
        <a:lstStyle/>
        <a:p>
          <a:endParaRPr lang="en-US"/>
        </a:p>
      </dgm:t>
    </dgm:pt>
    <dgm:pt modelId="{CACB297A-C938-4A8C-B29C-6D3BA3992E7C}" type="pres">
      <dgm:prSet presAssocID="{DC267F0D-43AC-4410-84BD-973A02F06EBC}" presName="outerComposite" presStyleCnt="0">
        <dgm:presLayoutVars>
          <dgm:chMax val="5"/>
          <dgm:dir/>
          <dgm:resizeHandles val="exact"/>
        </dgm:presLayoutVars>
      </dgm:prSet>
      <dgm:spPr/>
    </dgm:pt>
    <dgm:pt modelId="{1FAB46F8-E0FD-4713-BB53-C1464A33AC70}" type="pres">
      <dgm:prSet presAssocID="{DC267F0D-43AC-4410-84BD-973A02F06EBC}" presName="dummyMaxCanvas" presStyleCnt="0">
        <dgm:presLayoutVars/>
      </dgm:prSet>
      <dgm:spPr/>
    </dgm:pt>
    <dgm:pt modelId="{E418621F-79A4-4C11-8AE2-F17F2D2B22CE}" type="pres">
      <dgm:prSet presAssocID="{DC267F0D-43AC-4410-84BD-973A02F06EBC}" presName="FourNodes_1" presStyleLbl="node1" presStyleIdx="0" presStyleCnt="4">
        <dgm:presLayoutVars>
          <dgm:bulletEnabled val="1"/>
        </dgm:presLayoutVars>
      </dgm:prSet>
      <dgm:spPr/>
    </dgm:pt>
    <dgm:pt modelId="{0CB8F35D-A3F6-413E-BC34-49D7E718F3F9}" type="pres">
      <dgm:prSet presAssocID="{DC267F0D-43AC-4410-84BD-973A02F06EBC}" presName="FourNodes_2" presStyleLbl="node1" presStyleIdx="1" presStyleCnt="4">
        <dgm:presLayoutVars>
          <dgm:bulletEnabled val="1"/>
        </dgm:presLayoutVars>
      </dgm:prSet>
      <dgm:spPr/>
    </dgm:pt>
    <dgm:pt modelId="{3C1A62E6-F99E-490E-8784-2311BFFA32CA}" type="pres">
      <dgm:prSet presAssocID="{DC267F0D-43AC-4410-84BD-973A02F06EBC}" presName="FourNodes_3" presStyleLbl="node1" presStyleIdx="2" presStyleCnt="4">
        <dgm:presLayoutVars>
          <dgm:bulletEnabled val="1"/>
        </dgm:presLayoutVars>
      </dgm:prSet>
      <dgm:spPr/>
    </dgm:pt>
    <dgm:pt modelId="{E7703E08-60C3-4A79-B5D7-6E3FD087F972}" type="pres">
      <dgm:prSet presAssocID="{DC267F0D-43AC-4410-84BD-973A02F06EBC}" presName="FourNodes_4" presStyleLbl="node1" presStyleIdx="3" presStyleCnt="4">
        <dgm:presLayoutVars>
          <dgm:bulletEnabled val="1"/>
        </dgm:presLayoutVars>
      </dgm:prSet>
      <dgm:spPr/>
    </dgm:pt>
    <dgm:pt modelId="{0E52888B-8EE8-4770-9646-53C4A5844114}" type="pres">
      <dgm:prSet presAssocID="{DC267F0D-43AC-4410-84BD-973A02F06EBC}" presName="FourConn_1-2" presStyleLbl="fgAccFollowNode1" presStyleIdx="0" presStyleCnt="3">
        <dgm:presLayoutVars>
          <dgm:bulletEnabled val="1"/>
        </dgm:presLayoutVars>
      </dgm:prSet>
      <dgm:spPr/>
    </dgm:pt>
    <dgm:pt modelId="{ED7D41C4-D644-492A-ABAD-DA151E42CF69}" type="pres">
      <dgm:prSet presAssocID="{DC267F0D-43AC-4410-84BD-973A02F06EBC}" presName="FourConn_2-3" presStyleLbl="fgAccFollowNode1" presStyleIdx="1" presStyleCnt="3">
        <dgm:presLayoutVars>
          <dgm:bulletEnabled val="1"/>
        </dgm:presLayoutVars>
      </dgm:prSet>
      <dgm:spPr/>
    </dgm:pt>
    <dgm:pt modelId="{819EC3D2-4E5E-4643-9265-5600B0F26D1D}" type="pres">
      <dgm:prSet presAssocID="{DC267F0D-43AC-4410-84BD-973A02F06EBC}" presName="FourConn_3-4" presStyleLbl="fgAccFollowNode1" presStyleIdx="2" presStyleCnt="3">
        <dgm:presLayoutVars>
          <dgm:bulletEnabled val="1"/>
        </dgm:presLayoutVars>
      </dgm:prSet>
      <dgm:spPr/>
    </dgm:pt>
    <dgm:pt modelId="{9B56D305-14FD-4798-82E8-E5EE7E4C48B5}" type="pres">
      <dgm:prSet presAssocID="{DC267F0D-43AC-4410-84BD-973A02F06EBC}" presName="FourNodes_1_text" presStyleLbl="node1" presStyleIdx="3" presStyleCnt="4">
        <dgm:presLayoutVars>
          <dgm:bulletEnabled val="1"/>
        </dgm:presLayoutVars>
      </dgm:prSet>
      <dgm:spPr/>
    </dgm:pt>
    <dgm:pt modelId="{EC5DE166-1AD4-4587-9E19-5D08974A4DE5}" type="pres">
      <dgm:prSet presAssocID="{DC267F0D-43AC-4410-84BD-973A02F06EBC}" presName="FourNodes_2_text" presStyleLbl="node1" presStyleIdx="3" presStyleCnt="4">
        <dgm:presLayoutVars>
          <dgm:bulletEnabled val="1"/>
        </dgm:presLayoutVars>
      </dgm:prSet>
      <dgm:spPr/>
    </dgm:pt>
    <dgm:pt modelId="{336CB8C6-ACCD-4BB7-8C46-62133CBE4436}" type="pres">
      <dgm:prSet presAssocID="{DC267F0D-43AC-4410-84BD-973A02F06EBC}" presName="FourNodes_3_text" presStyleLbl="node1" presStyleIdx="3" presStyleCnt="4">
        <dgm:presLayoutVars>
          <dgm:bulletEnabled val="1"/>
        </dgm:presLayoutVars>
      </dgm:prSet>
      <dgm:spPr/>
    </dgm:pt>
    <dgm:pt modelId="{97FE0B88-E799-4EBE-ACC5-D39194229B27}" type="pres">
      <dgm:prSet presAssocID="{DC267F0D-43AC-4410-84BD-973A02F06EBC}" presName="FourNodes_4_text" presStyleLbl="node1" presStyleIdx="3" presStyleCnt="4">
        <dgm:presLayoutVars>
          <dgm:bulletEnabled val="1"/>
        </dgm:presLayoutVars>
      </dgm:prSet>
      <dgm:spPr/>
    </dgm:pt>
  </dgm:ptLst>
  <dgm:cxnLst>
    <dgm:cxn modelId="{9C2C8102-E278-42FD-8199-F55F037C2B4F}" type="presOf" srcId="{90A69F11-A095-459E-91B4-38427C563CE2}" destId="{9B56D305-14FD-4798-82E8-E5EE7E4C48B5}" srcOrd="1" destOrd="0" presId="urn:microsoft.com/office/officeart/2005/8/layout/vProcess5"/>
    <dgm:cxn modelId="{18D9BA0D-F711-436A-A383-BCB42BE683CD}" type="presOf" srcId="{80D27BAC-CB5D-4167-B6D0-877B81F344BF}" destId="{3C1A62E6-F99E-490E-8784-2311BFFA32CA}" srcOrd="0" destOrd="0" presId="urn:microsoft.com/office/officeart/2005/8/layout/vProcess5"/>
    <dgm:cxn modelId="{9FAAF210-BCBC-4288-A9B2-608969C6C1D6}" srcId="{DC267F0D-43AC-4410-84BD-973A02F06EBC}" destId="{7837C69B-FB93-4A52-9FA8-39EBAAEB2800}" srcOrd="1" destOrd="0" parTransId="{56FD4DF5-55E3-4C95-9423-758C34D1CA60}" sibTransId="{2B53CC7C-B416-448B-9F9E-8D1527EC347B}"/>
    <dgm:cxn modelId="{33FE7D23-7A2B-4B84-BEB7-5A7F66A309E8}" srcId="{DC267F0D-43AC-4410-84BD-973A02F06EBC}" destId="{80D27BAC-CB5D-4167-B6D0-877B81F344BF}" srcOrd="2" destOrd="0" parTransId="{5DAC65C0-607E-41B2-B89C-97C4C83CADAB}" sibTransId="{8F98E7DA-1423-45E0-AEA8-83EFCB9ED73F}"/>
    <dgm:cxn modelId="{5EF0C52E-781F-4196-AD55-ED6094740D18}" srcId="{DC267F0D-43AC-4410-84BD-973A02F06EBC}" destId="{1275EE40-47D7-41B1-83ED-15FEC9FE7FEB}" srcOrd="3" destOrd="0" parTransId="{0AE6C021-0675-4D97-BCE1-C1F57A29E3A8}" sibTransId="{4958127E-6731-4F43-AACA-FD77F4F8C697}"/>
    <dgm:cxn modelId="{C7F7E32E-3235-4ECB-B817-8BBAEB723932}" srcId="{DC267F0D-43AC-4410-84BD-973A02F06EBC}" destId="{90A69F11-A095-459E-91B4-38427C563CE2}" srcOrd="0" destOrd="0" parTransId="{06455EDA-BE8F-491C-8BF0-1BEAFF79E7E1}" sibTransId="{595BC116-6FD5-4099-B1FF-C0634FDE6105}"/>
    <dgm:cxn modelId="{416F1A46-B9AA-4FD5-956D-A90F14B124FD}" type="presOf" srcId="{7837C69B-FB93-4A52-9FA8-39EBAAEB2800}" destId="{EC5DE166-1AD4-4587-9E19-5D08974A4DE5}" srcOrd="1" destOrd="0" presId="urn:microsoft.com/office/officeart/2005/8/layout/vProcess5"/>
    <dgm:cxn modelId="{21C80375-E0A9-4334-8227-6C7761424D63}" type="presOf" srcId="{1275EE40-47D7-41B1-83ED-15FEC9FE7FEB}" destId="{97FE0B88-E799-4EBE-ACC5-D39194229B27}" srcOrd="1" destOrd="0" presId="urn:microsoft.com/office/officeart/2005/8/layout/vProcess5"/>
    <dgm:cxn modelId="{FD71198A-B421-401B-8C90-5795EB95C673}" type="presOf" srcId="{DC267F0D-43AC-4410-84BD-973A02F06EBC}" destId="{CACB297A-C938-4A8C-B29C-6D3BA3992E7C}" srcOrd="0" destOrd="0" presId="urn:microsoft.com/office/officeart/2005/8/layout/vProcess5"/>
    <dgm:cxn modelId="{626D0096-B4A7-4FCF-BA18-7AB17436765A}" type="presOf" srcId="{80D27BAC-CB5D-4167-B6D0-877B81F344BF}" destId="{336CB8C6-ACCD-4BB7-8C46-62133CBE4436}" srcOrd="1" destOrd="0" presId="urn:microsoft.com/office/officeart/2005/8/layout/vProcess5"/>
    <dgm:cxn modelId="{F9C76799-D91B-4572-981A-007CAD61A27E}" type="presOf" srcId="{90A69F11-A095-459E-91B4-38427C563CE2}" destId="{E418621F-79A4-4C11-8AE2-F17F2D2B22CE}" srcOrd="0" destOrd="0" presId="urn:microsoft.com/office/officeart/2005/8/layout/vProcess5"/>
    <dgm:cxn modelId="{E67C29A9-696C-4F35-B31E-127159B5581A}" type="presOf" srcId="{7837C69B-FB93-4A52-9FA8-39EBAAEB2800}" destId="{0CB8F35D-A3F6-413E-BC34-49D7E718F3F9}" srcOrd="0" destOrd="0" presId="urn:microsoft.com/office/officeart/2005/8/layout/vProcess5"/>
    <dgm:cxn modelId="{A69200BA-BFB5-440D-AF6B-BCD4E69F08D8}" type="presOf" srcId="{595BC116-6FD5-4099-B1FF-C0634FDE6105}" destId="{0E52888B-8EE8-4770-9646-53C4A5844114}" srcOrd="0" destOrd="0" presId="urn:microsoft.com/office/officeart/2005/8/layout/vProcess5"/>
    <dgm:cxn modelId="{6E03F5BA-4240-4D1D-962A-08E98C7DD45C}" type="presOf" srcId="{1275EE40-47D7-41B1-83ED-15FEC9FE7FEB}" destId="{E7703E08-60C3-4A79-B5D7-6E3FD087F972}" srcOrd="0" destOrd="0" presId="urn:microsoft.com/office/officeart/2005/8/layout/vProcess5"/>
    <dgm:cxn modelId="{A0B89FBE-39A4-402B-8413-3B3358BD36FA}" type="presOf" srcId="{2B53CC7C-B416-448B-9F9E-8D1527EC347B}" destId="{ED7D41C4-D644-492A-ABAD-DA151E42CF69}" srcOrd="0" destOrd="0" presId="urn:microsoft.com/office/officeart/2005/8/layout/vProcess5"/>
    <dgm:cxn modelId="{63326BFA-6CDE-49E1-BDAE-1C470BB82AC9}" type="presOf" srcId="{8F98E7DA-1423-45E0-AEA8-83EFCB9ED73F}" destId="{819EC3D2-4E5E-4643-9265-5600B0F26D1D}" srcOrd="0" destOrd="0" presId="urn:microsoft.com/office/officeart/2005/8/layout/vProcess5"/>
    <dgm:cxn modelId="{7F35F303-9990-485E-A8AC-D96FD2C68026}" type="presParOf" srcId="{CACB297A-C938-4A8C-B29C-6D3BA3992E7C}" destId="{1FAB46F8-E0FD-4713-BB53-C1464A33AC70}" srcOrd="0" destOrd="0" presId="urn:microsoft.com/office/officeart/2005/8/layout/vProcess5"/>
    <dgm:cxn modelId="{2B59DF09-0A4E-4DAA-8CCA-1F044B64D0AB}" type="presParOf" srcId="{CACB297A-C938-4A8C-B29C-6D3BA3992E7C}" destId="{E418621F-79A4-4C11-8AE2-F17F2D2B22CE}" srcOrd="1" destOrd="0" presId="urn:microsoft.com/office/officeart/2005/8/layout/vProcess5"/>
    <dgm:cxn modelId="{58BFB6E9-4769-4DCF-8598-9C1F5C481F92}" type="presParOf" srcId="{CACB297A-C938-4A8C-B29C-6D3BA3992E7C}" destId="{0CB8F35D-A3F6-413E-BC34-49D7E718F3F9}" srcOrd="2" destOrd="0" presId="urn:microsoft.com/office/officeart/2005/8/layout/vProcess5"/>
    <dgm:cxn modelId="{1D229341-1FB7-4D05-AB1E-B120899058B1}" type="presParOf" srcId="{CACB297A-C938-4A8C-B29C-6D3BA3992E7C}" destId="{3C1A62E6-F99E-490E-8784-2311BFFA32CA}" srcOrd="3" destOrd="0" presId="urn:microsoft.com/office/officeart/2005/8/layout/vProcess5"/>
    <dgm:cxn modelId="{B7F18415-83FC-4670-9419-7E714F3ECB2A}" type="presParOf" srcId="{CACB297A-C938-4A8C-B29C-6D3BA3992E7C}" destId="{E7703E08-60C3-4A79-B5D7-6E3FD087F972}" srcOrd="4" destOrd="0" presId="urn:microsoft.com/office/officeart/2005/8/layout/vProcess5"/>
    <dgm:cxn modelId="{6385E205-F5EC-4C54-AF25-5DB571FA2833}" type="presParOf" srcId="{CACB297A-C938-4A8C-B29C-6D3BA3992E7C}" destId="{0E52888B-8EE8-4770-9646-53C4A5844114}" srcOrd="5" destOrd="0" presId="urn:microsoft.com/office/officeart/2005/8/layout/vProcess5"/>
    <dgm:cxn modelId="{1AD7B5E2-2481-4FDE-B7FE-0AF4A3A61E9B}" type="presParOf" srcId="{CACB297A-C938-4A8C-B29C-6D3BA3992E7C}" destId="{ED7D41C4-D644-492A-ABAD-DA151E42CF69}" srcOrd="6" destOrd="0" presId="urn:microsoft.com/office/officeart/2005/8/layout/vProcess5"/>
    <dgm:cxn modelId="{008E0316-1717-4C05-89FD-B582ECB8E8B1}" type="presParOf" srcId="{CACB297A-C938-4A8C-B29C-6D3BA3992E7C}" destId="{819EC3D2-4E5E-4643-9265-5600B0F26D1D}" srcOrd="7" destOrd="0" presId="urn:microsoft.com/office/officeart/2005/8/layout/vProcess5"/>
    <dgm:cxn modelId="{BF0979F8-C7C6-4F2C-998A-E8C7585BE105}" type="presParOf" srcId="{CACB297A-C938-4A8C-B29C-6D3BA3992E7C}" destId="{9B56D305-14FD-4798-82E8-E5EE7E4C48B5}" srcOrd="8" destOrd="0" presId="urn:microsoft.com/office/officeart/2005/8/layout/vProcess5"/>
    <dgm:cxn modelId="{45F2170B-D6CA-4ED6-8A5A-81D07C4FE422}" type="presParOf" srcId="{CACB297A-C938-4A8C-B29C-6D3BA3992E7C}" destId="{EC5DE166-1AD4-4587-9E19-5D08974A4DE5}" srcOrd="9" destOrd="0" presId="urn:microsoft.com/office/officeart/2005/8/layout/vProcess5"/>
    <dgm:cxn modelId="{80301E3A-ABE9-4714-B5EA-E50AD0ACD28F}" type="presParOf" srcId="{CACB297A-C938-4A8C-B29C-6D3BA3992E7C}" destId="{336CB8C6-ACCD-4BB7-8C46-62133CBE4436}" srcOrd="10" destOrd="0" presId="urn:microsoft.com/office/officeart/2005/8/layout/vProcess5"/>
    <dgm:cxn modelId="{CE737FE9-F1F9-4F25-834B-F3B3DD78D3E4}" type="presParOf" srcId="{CACB297A-C938-4A8C-B29C-6D3BA3992E7C}" destId="{97FE0B88-E799-4EBE-ACC5-D39194229B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CF429-6C1D-493F-96B2-FD5FF0776AF3}">
      <dsp:nvSpPr>
        <dsp:cNvPr id="0" name=""/>
        <dsp:cNvSpPr/>
      </dsp:nvSpPr>
      <dsp:spPr>
        <a:xfrm>
          <a:off x="929690" y="0"/>
          <a:ext cx="4526102" cy="4526102"/>
        </a:xfrm>
        <a:prstGeom prst="triangl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C9B34-7634-40D2-A55F-FD3F6CFFC72D}">
      <dsp:nvSpPr>
        <dsp:cNvPr id="0" name=""/>
        <dsp:cNvSpPr/>
      </dsp:nvSpPr>
      <dsp:spPr>
        <a:xfrm>
          <a:off x="4014750" y="490207"/>
          <a:ext cx="6343144" cy="87087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51 SHIPs reviewed (50 states and Washington D.C.)</a:t>
          </a:r>
        </a:p>
      </dsp:txBody>
      <dsp:txXfrm>
        <a:off x="4057262" y="532719"/>
        <a:ext cx="6258120" cy="785846"/>
      </dsp:txXfrm>
    </dsp:sp>
    <dsp:sp modelId="{8252E0BE-5EB9-47B3-8817-19FEAD2239F7}">
      <dsp:nvSpPr>
        <dsp:cNvPr id="0" name=""/>
        <dsp:cNvSpPr/>
      </dsp:nvSpPr>
      <dsp:spPr>
        <a:xfrm>
          <a:off x="4640389" y="1753195"/>
          <a:ext cx="6343144" cy="87087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SHIPs assessed for goal statement, priorities, guiding frameworks, and innovation</a:t>
          </a:r>
        </a:p>
      </dsp:txBody>
      <dsp:txXfrm>
        <a:off x="4682901" y="1795707"/>
        <a:ext cx="6258120" cy="785846"/>
      </dsp:txXfrm>
    </dsp:sp>
    <dsp:sp modelId="{AD2B915F-2506-47B0-B636-DCE9B23A31E4}">
      <dsp:nvSpPr>
        <dsp:cNvPr id="0" name=""/>
        <dsp:cNvSpPr/>
      </dsp:nvSpPr>
      <dsp:spPr>
        <a:xfrm>
          <a:off x="5266027" y="3132987"/>
          <a:ext cx="6343144" cy="87087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Preliminary thematic analysis conducted to identify patterns among SHIP priorities</a:t>
          </a:r>
        </a:p>
      </dsp:txBody>
      <dsp:txXfrm>
        <a:off x="5308539" y="3175499"/>
        <a:ext cx="6258120" cy="785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B569-7D1A-4B0D-81AF-5340C056C607}">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51CCB-8F97-462A-BC84-2B4155F6CA75}">
      <dsp:nvSpPr>
        <dsp:cNvPr id="0" name=""/>
        <dsp:cNvSpPr/>
      </dsp:nvSpPr>
      <dsp:spPr>
        <a:xfrm>
          <a:off x="509717" y="338558"/>
          <a:ext cx="7541700" cy="677550"/>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Social Determinants of Health</a:t>
          </a:r>
        </a:p>
      </dsp:txBody>
      <dsp:txXfrm>
        <a:off x="509717" y="338558"/>
        <a:ext cx="7541700" cy="677550"/>
      </dsp:txXfrm>
    </dsp:sp>
    <dsp:sp modelId="{14F83D35-1E79-4967-870E-F84FF34820E1}">
      <dsp:nvSpPr>
        <dsp:cNvPr id="0" name=""/>
        <dsp:cNvSpPr/>
      </dsp:nvSpPr>
      <dsp:spPr>
        <a:xfrm>
          <a:off x="86248" y="253864"/>
          <a:ext cx="846937" cy="846937"/>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1ACBA-C23C-4B8B-BA76-AA8AF44788C4}">
      <dsp:nvSpPr>
        <dsp:cNvPr id="0" name=""/>
        <dsp:cNvSpPr/>
      </dsp:nvSpPr>
      <dsp:spPr>
        <a:xfrm>
          <a:off x="995230" y="1354558"/>
          <a:ext cx="7056187" cy="677550"/>
        </a:xfrm>
        <a:prstGeom prst="rect">
          <a:avLst/>
        </a:prstGeom>
        <a:solidFill>
          <a:schemeClr val="accent4">
            <a:shade val="80000"/>
            <a:hueOff val="-44139"/>
            <a:satOff val="-1091"/>
            <a:lumOff val="6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Healthy People 2030</a:t>
          </a:r>
        </a:p>
      </dsp:txBody>
      <dsp:txXfrm>
        <a:off x="995230" y="1354558"/>
        <a:ext cx="7056187" cy="677550"/>
      </dsp:txXfrm>
    </dsp:sp>
    <dsp:sp modelId="{9C8094F6-08AE-4933-B253-BD04F52D34BE}">
      <dsp:nvSpPr>
        <dsp:cNvPr id="0" name=""/>
        <dsp:cNvSpPr/>
      </dsp:nvSpPr>
      <dsp:spPr>
        <a:xfrm>
          <a:off x="571761" y="1269864"/>
          <a:ext cx="846937" cy="846937"/>
        </a:xfrm>
        <a:prstGeom prst="ellipse">
          <a:avLst/>
        </a:prstGeom>
        <a:solidFill>
          <a:schemeClr val="lt1">
            <a:hueOff val="0"/>
            <a:satOff val="0"/>
            <a:lumOff val="0"/>
            <a:alphaOff val="0"/>
          </a:schemeClr>
        </a:solidFill>
        <a:ln w="25400" cap="flat" cmpd="sng" algn="ctr">
          <a:solidFill>
            <a:schemeClr val="accent4">
              <a:shade val="80000"/>
              <a:hueOff val="-44139"/>
              <a:satOff val="-1091"/>
              <a:lumOff val="6247"/>
              <a:alphaOff val="0"/>
            </a:schemeClr>
          </a:solidFill>
          <a:prstDash val="solid"/>
        </a:ln>
        <a:effectLst/>
      </dsp:spPr>
      <dsp:style>
        <a:lnRef idx="2">
          <a:scrgbClr r="0" g="0" b="0"/>
        </a:lnRef>
        <a:fillRef idx="1">
          <a:scrgbClr r="0" g="0" b="0"/>
        </a:fillRef>
        <a:effectRef idx="0">
          <a:scrgbClr r="0" g="0" b="0"/>
        </a:effectRef>
        <a:fontRef idx="minor"/>
      </dsp:style>
    </dsp:sp>
    <dsp:sp modelId="{5881B0A1-23B0-41F7-B2E2-3B808E9E4C10}">
      <dsp:nvSpPr>
        <dsp:cNvPr id="0" name=""/>
        <dsp:cNvSpPr/>
      </dsp:nvSpPr>
      <dsp:spPr>
        <a:xfrm>
          <a:off x="1144243" y="2370558"/>
          <a:ext cx="6907174" cy="677550"/>
        </a:xfrm>
        <a:prstGeom prst="rect">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Health Equity</a:t>
          </a:r>
        </a:p>
      </dsp:txBody>
      <dsp:txXfrm>
        <a:off x="1144243" y="2370558"/>
        <a:ext cx="6907174" cy="677550"/>
      </dsp:txXfrm>
    </dsp:sp>
    <dsp:sp modelId="{C14FDBCD-94BE-4DA0-9E06-2B4601E0D668}">
      <dsp:nvSpPr>
        <dsp:cNvPr id="0" name=""/>
        <dsp:cNvSpPr/>
      </dsp:nvSpPr>
      <dsp:spPr>
        <a:xfrm>
          <a:off x="720774" y="2285864"/>
          <a:ext cx="846937" cy="846937"/>
        </a:xfrm>
        <a:prstGeom prst="ellipse">
          <a:avLst/>
        </a:prstGeom>
        <a:solidFill>
          <a:schemeClr val="lt1">
            <a:hueOff val="0"/>
            <a:satOff val="0"/>
            <a:lumOff val="0"/>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dsp:style>
    </dsp:sp>
    <dsp:sp modelId="{02DBE6AB-4DD8-460A-8691-799570B45FA2}">
      <dsp:nvSpPr>
        <dsp:cNvPr id="0" name=""/>
        <dsp:cNvSpPr/>
      </dsp:nvSpPr>
      <dsp:spPr>
        <a:xfrm>
          <a:off x="995230" y="3386558"/>
          <a:ext cx="7056187" cy="677550"/>
        </a:xfrm>
        <a:prstGeom prst="rect">
          <a:avLst/>
        </a:prstGeom>
        <a:solidFill>
          <a:schemeClr val="accent4">
            <a:shade val="80000"/>
            <a:hueOff val="-132418"/>
            <a:satOff val="-3274"/>
            <a:lumOff val="18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Mobilizing for Action through Planning and Partnerships (MAPP)</a:t>
          </a:r>
          <a:endParaRPr lang="en-US" sz="2000" kern="1200" dirty="0"/>
        </a:p>
      </dsp:txBody>
      <dsp:txXfrm>
        <a:off x="995230" y="3386558"/>
        <a:ext cx="7056187" cy="677550"/>
      </dsp:txXfrm>
    </dsp:sp>
    <dsp:sp modelId="{254F5FD1-93AB-4A14-B3C3-AEDBA4FE1C90}">
      <dsp:nvSpPr>
        <dsp:cNvPr id="0" name=""/>
        <dsp:cNvSpPr/>
      </dsp:nvSpPr>
      <dsp:spPr>
        <a:xfrm>
          <a:off x="571761" y="3301864"/>
          <a:ext cx="846937" cy="846937"/>
        </a:xfrm>
        <a:prstGeom prst="ellipse">
          <a:avLst/>
        </a:prstGeom>
        <a:solidFill>
          <a:schemeClr val="lt1">
            <a:hueOff val="0"/>
            <a:satOff val="0"/>
            <a:lumOff val="0"/>
            <a:alphaOff val="0"/>
          </a:schemeClr>
        </a:solidFill>
        <a:ln w="25400" cap="flat" cmpd="sng" algn="ctr">
          <a:solidFill>
            <a:schemeClr val="accent4">
              <a:shade val="80000"/>
              <a:hueOff val="-132418"/>
              <a:satOff val="-3274"/>
              <a:lumOff val="18741"/>
              <a:alphaOff val="0"/>
            </a:schemeClr>
          </a:solidFill>
          <a:prstDash val="solid"/>
        </a:ln>
        <a:effectLst/>
      </dsp:spPr>
      <dsp:style>
        <a:lnRef idx="2">
          <a:scrgbClr r="0" g="0" b="0"/>
        </a:lnRef>
        <a:fillRef idx="1">
          <a:scrgbClr r="0" g="0" b="0"/>
        </a:fillRef>
        <a:effectRef idx="0">
          <a:scrgbClr r="0" g="0" b="0"/>
        </a:effectRef>
        <a:fontRef idx="minor"/>
      </dsp:style>
    </dsp:sp>
    <dsp:sp modelId="{6A17F15D-0BBC-4203-AEFA-021963CF138A}">
      <dsp:nvSpPr>
        <dsp:cNvPr id="0" name=""/>
        <dsp:cNvSpPr/>
      </dsp:nvSpPr>
      <dsp:spPr>
        <a:xfrm>
          <a:off x="509717" y="4402558"/>
          <a:ext cx="7541700" cy="677550"/>
        </a:xfrm>
        <a:prstGeom prst="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Collective Impact Model </a:t>
          </a:r>
          <a:endParaRPr lang="en-US" sz="2000" kern="1200" dirty="0"/>
        </a:p>
      </dsp:txBody>
      <dsp:txXfrm>
        <a:off x="509717" y="4402558"/>
        <a:ext cx="7541700" cy="677550"/>
      </dsp:txXfrm>
    </dsp:sp>
    <dsp:sp modelId="{2035F63E-4A08-4024-AE0A-9BA8820DFD54}">
      <dsp:nvSpPr>
        <dsp:cNvPr id="0" name=""/>
        <dsp:cNvSpPr/>
      </dsp:nvSpPr>
      <dsp:spPr>
        <a:xfrm>
          <a:off x="86248" y="4317864"/>
          <a:ext cx="846937" cy="846937"/>
        </a:xfrm>
        <a:prstGeom prst="ellipse">
          <a:avLst/>
        </a:prstGeom>
        <a:solidFill>
          <a:schemeClr val="lt1">
            <a:hueOff val="0"/>
            <a:satOff val="0"/>
            <a:lumOff val="0"/>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8621F-79A4-4C11-8AE2-F17F2D2B22CE}">
      <dsp:nvSpPr>
        <dsp:cNvPr id="0" name=""/>
        <dsp:cNvSpPr/>
      </dsp:nvSpPr>
      <dsp:spPr>
        <a:xfrm>
          <a:off x="0" y="0"/>
          <a:ext cx="5847766" cy="1010622"/>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253 priorities across 51 plans</a:t>
          </a:r>
        </a:p>
      </dsp:txBody>
      <dsp:txXfrm>
        <a:off x="29600" y="29600"/>
        <a:ext cx="4671828" cy="951422"/>
      </dsp:txXfrm>
    </dsp:sp>
    <dsp:sp modelId="{0CB8F35D-A3F6-413E-BC34-49D7E718F3F9}">
      <dsp:nvSpPr>
        <dsp:cNvPr id="0" name=""/>
        <dsp:cNvSpPr/>
      </dsp:nvSpPr>
      <dsp:spPr>
        <a:xfrm>
          <a:off x="489750" y="1194371"/>
          <a:ext cx="5847766" cy="1010622"/>
        </a:xfrm>
        <a:prstGeom prst="roundRect">
          <a:avLst>
            <a:gd name="adj" fmla="val 10000"/>
          </a:avLst>
        </a:prstGeom>
        <a:solidFill>
          <a:schemeClr val="accent4">
            <a:shade val="80000"/>
            <a:hueOff val="-58853"/>
            <a:satOff val="-1455"/>
            <a:lumOff val="83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~47 unique priorities</a:t>
          </a:r>
        </a:p>
      </dsp:txBody>
      <dsp:txXfrm>
        <a:off x="519350" y="1223971"/>
        <a:ext cx="4641911" cy="951422"/>
      </dsp:txXfrm>
    </dsp:sp>
    <dsp:sp modelId="{3C1A62E6-F99E-490E-8784-2311BFFA32CA}">
      <dsp:nvSpPr>
        <dsp:cNvPr id="0" name=""/>
        <dsp:cNvSpPr/>
      </dsp:nvSpPr>
      <dsp:spPr>
        <a:xfrm>
          <a:off x="972191" y="2388743"/>
          <a:ext cx="5847766" cy="1010622"/>
        </a:xfrm>
        <a:prstGeom prst="roundRect">
          <a:avLst>
            <a:gd name="adj" fmla="val 10000"/>
          </a:avLst>
        </a:prstGeom>
        <a:solidFill>
          <a:schemeClr val="accent4">
            <a:shade val="80000"/>
            <a:hueOff val="-117705"/>
            <a:satOff val="-2910"/>
            <a:lumOff val="16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28 priorities</a:t>
          </a:r>
          <a:r>
            <a:rPr lang="en-US" sz="2600" kern="1200" dirty="0">
              <a:latin typeface="Calibri"/>
            </a:rPr>
            <a:t> included in</a:t>
          </a:r>
          <a:r>
            <a:rPr lang="en-US" sz="2600" kern="1200" dirty="0"/>
            <a:t> 2 or more SHIPs</a:t>
          </a:r>
        </a:p>
      </dsp:txBody>
      <dsp:txXfrm>
        <a:off x="1001791" y="2418343"/>
        <a:ext cx="4649221" cy="951422"/>
      </dsp:txXfrm>
    </dsp:sp>
    <dsp:sp modelId="{E7703E08-60C3-4A79-B5D7-6E3FD087F972}">
      <dsp:nvSpPr>
        <dsp:cNvPr id="0" name=""/>
        <dsp:cNvSpPr/>
      </dsp:nvSpPr>
      <dsp:spPr>
        <a:xfrm>
          <a:off x="1461941" y="3583115"/>
          <a:ext cx="5847766" cy="1010622"/>
        </a:xfrm>
        <a:prstGeom prst="roundRect">
          <a:avLst>
            <a:gd name="adj" fmla="val 10000"/>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19 priorities unique to a single plan</a:t>
          </a:r>
        </a:p>
      </dsp:txBody>
      <dsp:txXfrm>
        <a:off x="1491541" y="3612715"/>
        <a:ext cx="4641911" cy="951422"/>
      </dsp:txXfrm>
    </dsp:sp>
    <dsp:sp modelId="{0E52888B-8EE8-4770-9646-53C4A5844114}">
      <dsp:nvSpPr>
        <dsp:cNvPr id="0" name=""/>
        <dsp:cNvSpPr/>
      </dsp:nvSpPr>
      <dsp:spPr>
        <a:xfrm>
          <a:off x="5190861" y="774044"/>
          <a:ext cx="656904" cy="656904"/>
        </a:xfrm>
        <a:prstGeom prst="downArrow">
          <a:avLst>
            <a:gd name="adj1" fmla="val 55000"/>
            <a:gd name="adj2" fmla="val 45000"/>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338664" y="774044"/>
        <a:ext cx="361298" cy="494320"/>
      </dsp:txXfrm>
    </dsp:sp>
    <dsp:sp modelId="{ED7D41C4-D644-492A-ABAD-DA151E42CF69}">
      <dsp:nvSpPr>
        <dsp:cNvPr id="0" name=""/>
        <dsp:cNvSpPr/>
      </dsp:nvSpPr>
      <dsp:spPr>
        <a:xfrm>
          <a:off x="5680612" y="1968416"/>
          <a:ext cx="656904" cy="656904"/>
        </a:xfrm>
        <a:prstGeom prst="downArrow">
          <a:avLst>
            <a:gd name="adj1" fmla="val 55000"/>
            <a:gd name="adj2" fmla="val 45000"/>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828415" y="1968416"/>
        <a:ext cx="361298" cy="494320"/>
      </dsp:txXfrm>
    </dsp:sp>
    <dsp:sp modelId="{819EC3D2-4E5E-4643-9265-5600B0F26D1D}">
      <dsp:nvSpPr>
        <dsp:cNvPr id="0" name=""/>
        <dsp:cNvSpPr/>
      </dsp:nvSpPr>
      <dsp:spPr>
        <a:xfrm>
          <a:off x="6163053" y="3162788"/>
          <a:ext cx="656904" cy="656904"/>
        </a:xfrm>
        <a:prstGeom prst="downArrow">
          <a:avLst>
            <a:gd name="adj1" fmla="val 55000"/>
            <a:gd name="adj2" fmla="val 45000"/>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310856" y="3162788"/>
        <a:ext cx="361298" cy="4943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7FC9C-BF4E-421E-9801-F294DF8BB12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94297D-E664-4A5F-884A-CDF980C6727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81BE7DE-55AC-4F2D-B350-2A71ABAC5371}" type="datetimeFigureOut">
              <a:rPr lang="en-US" smtClean="0"/>
              <a:t>6/23/2023</a:t>
            </a:fld>
            <a:endParaRPr lang="en-US"/>
          </a:p>
        </p:txBody>
      </p:sp>
      <p:sp>
        <p:nvSpPr>
          <p:cNvPr id="4" name="Footer Placeholder 3">
            <a:extLst>
              <a:ext uri="{FF2B5EF4-FFF2-40B4-BE49-F238E27FC236}">
                <a16:creationId xmlns:a16="http://schemas.microsoft.com/office/drawing/2014/main" id="{C3DE71A1-22F6-41BA-8324-9B93A6FE7AD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F46CB8-B6D7-4AF6-9898-1FF593BFE9C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418353F-8DED-445A-8455-6E6C28BBBE81}" type="slidenum">
              <a:rPr lang="en-US" smtClean="0"/>
              <a:t>‹#›</a:t>
            </a:fld>
            <a:endParaRPr lang="en-US"/>
          </a:p>
        </p:txBody>
      </p:sp>
    </p:spTree>
    <p:extLst>
      <p:ext uri="{BB962C8B-B14F-4D97-AF65-F5344CB8AC3E}">
        <p14:creationId xmlns:p14="http://schemas.microsoft.com/office/powerpoint/2010/main" val="416138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9C220A-88C0-41E0-9CE5-D70A26192D0A}" type="datetimeFigureOut">
              <a:rPr lang="en-US" smtClean="0"/>
              <a:t>6/23/2023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EEDE4C-D12A-4536-9D60-BBE3E670BF3B}" type="slidenum">
              <a:rPr lang="en-US" smtClean="0"/>
              <a:t>‹#›</a:t>
            </a:fld>
            <a:endParaRPr lang="en-US"/>
          </a:p>
        </p:txBody>
      </p:sp>
    </p:spTree>
    <p:extLst>
      <p:ext uri="{BB962C8B-B14F-4D97-AF65-F5344CB8AC3E}">
        <p14:creationId xmlns:p14="http://schemas.microsoft.com/office/powerpoint/2010/main" val="145685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44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13</a:t>
            </a:fld>
            <a:endParaRPr lang="en-US"/>
          </a:p>
        </p:txBody>
      </p:sp>
    </p:spTree>
    <p:extLst>
      <p:ext uri="{BB962C8B-B14F-4D97-AF65-F5344CB8AC3E}">
        <p14:creationId xmlns:p14="http://schemas.microsoft.com/office/powerpoint/2010/main" val="427200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14</a:t>
            </a:fld>
            <a:endParaRPr lang="en-US"/>
          </a:p>
        </p:txBody>
      </p:sp>
    </p:spTree>
    <p:extLst>
      <p:ext uri="{BB962C8B-B14F-4D97-AF65-F5344CB8AC3E}">
        <p14:creationId xmlns:p14="http://schemas.microsoft.com/office/powerpoint/2010/main" val="145856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3</a:t>
            </a:fld>
            <a:endParaRPr lang="en-US"/>
          </a:p>
        </p:txBody>
      </p:sp>
    </p:spTree>
    <p:extLst>
      <p:ext uri="{BB962C8B-B14F-4D97-AF65-F5344CB8AC3E}">
        <p14:creationId xmlns:p14="http://schemas.microsoft.com/office/powerpoint/2010/main" val="183886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6</a:t>
            </a:fld>
            <a:endParaRPr lang="en-US"/>
          </a:p>
        </p:txBody>
      </p:sp>
    </p:spTree>
    <p:extLst>
      <p:ext uri="{BB962C8B-B14F-4D97-AF65-F5344CB8AC3E}">
        <p14:creationId xmlns:p14="http://schemas.microsoft.com/office/powerpoint/2010/main" val="16559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7</a:t>
            </a:fld>
            <a:endParaRPr lang="en-US"/>
          </a:p>
        </p:txBody>
      </p:sp>
    </p:spTree>
    <p:extLst>
      <p:ext uri="{BB962C8B-B14F-4D97-AF65-F5344CB8AC3E}">
        <p14:creationId xmlns:p14="http://schemas.microsoft.com/office/powerpoint/2010/main" val="351376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8</a:t>
            </a:fld>
            <a:endParaRPr lang="en-US"/>
          </a:p>
        </p:txBody>
      </p:sp>
    </p:spTree>
    <p:extLst>
      <p:ext uri="{BB962C8B-B14F-4D97-AF65-F5344CB8AC3E}">
        <p14:creationId xmlns:p14="http://schemas.microsoft.com/office/powerpoint/2010/main" val="26568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9</a:t>
            </a:fld>
            <a:endParaRPr lang="en-US"/>
          </a:p>
        </p:txBody>
      </p:sp>
    </p:spTree>
    <p:extLst>
      <p:ext uri="{BB962C8B-B14F-4D97-AF65-F5344CB8AC3E}">
        <p14:creationId xmlns:p14="http://schemas.microsoft.com/office/powerpoint/2010/main" val="24625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10</a:t>
            </a:fld>
            <a:endParaRPr lang="en-US"/>
          </a:p>
        </p:txBody>
      </p:sp>
    </p:spTree>
    <p:extLst>
      <p:ext uri="{BB962C8B-B14F-4D97-AF65-F5344CB8AC3E}">
        <p14:creationId xmlns:p14="http://schemas.microsoft.com/office/powerpoint/2010/main" val="65375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11</a:t>
            </a:fld>
            <a:endParaRPr lang="en-US"/>
          </a:p>
        </p:txBody>
      </p:sp>
    </p:spTree>
    <p:extLst>
      <p:ext uri="{BB962C8B-B14F-4D97-AF65-F5344CB8AC3E}">
        <p14:creationId xmlns:p14="http://schemas.microsoft.com/office/powerpoint/2010/main" val="236710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EDE4C-D12A-4536-9D60-BBE3E670BF3B}" type="slidenum">
              <a:rPr lang="en-US" smtClean="0"/>
              <a:t>12</a:t>
            </a:fld>
            <a:endParaRPr lang="en-US"/>
          </a:p>
        </p:txBody>
      </p:sp>
    </p:spTree>
    <p:extLst>
      <p:ext uri="{BB962C8B-B14F-4D97-AF65-F5344CB8AC3E}">
        <p14:creationId xmlns:p14="http://schemas.microsoft.com/office/powerpoint/2010/main" val="307875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1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Draft 11/8/21</a:t>
            </a:r>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25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Draft 11/8/21</a:t>
            </a:r>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9183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Draft 11/8/21</a:t>
            </a:r>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287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4578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7176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3865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8305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280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51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2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261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7"/>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7"/>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358841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a:xfrm>
            <a:off x="4038600" y="6356351"/>
            <a:ext cx="4114800" cy="365125"/>
          </a:xfrm>
          <a:prstGeom prst="rect">
            <a:avLst/>
          </a:prstGeom>
        </p:spPr>
        <p:txBody>
          <a:bodyPr/>
          <a:lstStyle/>
          <a:p>
            <a:r>
              <a:rPr lang="en-US"/>
              <a:t>Draft 11/8/21</a:t>
            </a:r>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a:xfrm>
            <a:off x="8610600" y="6356351"/>
            <a:ext cx="2743200" cy="365125"/>
          </a:xfrm>
          <a:prstGeom prst="rect">
            <a:avLst/>
          </a:prstGeom>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345441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27955E6-F2AE-4437-BCA5-914CAF3E7E43}"/>
              </a:ext>
            </a:extLst>
          </p:cNvPr>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163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2625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274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58612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7456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Draft 11/8/21</a:t>
            </a:r>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168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Draft 11/8/21</a:t>
            </a:r>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0467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Draft 11/8/21</a:t>
            </a:r>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6001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AE04-8631-457D-B597-340B0632A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0D7CAE-139B-4871-815A-518814189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356C6-D049-47D6-8BB6-5636D3F88B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70788E-F6E7-4D3A-9CF1-E8200E043FBF}"/>
              </a:ext>
            </a:extLst>
          </p:cNvPr>
          <p:cNvSpPr>
            <a:spLocks noGrp="1"/>
          </p:cNvSpPr>
          <p:nvPr>
            <p:ph type="ftr" sz="quarter" idx="11"/>
          </p:nvPr>
        </p:nvSpPr>
        <p:spPr/>
        <p:txBody>
          <a:bodyPr/>
          <a:lstStyle/>
          <a:p>
            <a:r>
              <a:rPr lang="en-US"/>
              <a:t>Draft 11/8/21</a:t>
            </a:r>
          </a:p>
        </p:txBody>
      </p:sp>
      <p:sp>
        <p:nvSpPr>
          <p:cNvPr id="6" name="Slide Number Placeholder 5">
            <a:extLst>
              <a:ext uri="{FF2B5EF4-FFF2-40B4-BE49-F238E27FC236}">
                <a16:creationId xmlns:a16="http://schemas.microsoft.com/office/drawing/2014/main" id="{57F6C08C-DBED-42D8-8A45-C1E38ECF11B4}"/>
              </a:ext>
            </a:extLst>
          </p:cNvPr>
          <p:cNvSpPr>
            <a:spLocks noGrp="1"/>
          </p:cNvSpPr>
          <p:nvPr>
            <p:ph type="sldNum" sz="quarter" idx="12"/>
          </p:nvPr>
        </p:nvSpPr>
        <p:spPr/>
        <p:txBody>
          <a:bodyPr/>
          <a:lstStyle/>
          <a:p>
            <a:fld id="{C431B9AD-2602-46CD-8C4B-E99AC15E7BEB}" type="slidenum">
              <a:rPr lang="en-US" smtClean="0"/>
              <a:t>‹#›</a:t>
            </a:fld>
            <a:endParaRPr lang="en-US"/>
          </a:p>
        </p:txBody>
      </p:sp>
    </p:spTree>
    <p:extLst>
      <p:ext uri="{BB962C8B-B14F-4D97-AF65-F5344CB8AC3E}">
        <p14:creationId xmlns:p14="http://schemas.microsoft.com/office/powerpoint/2010/main" val="3886868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72182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98618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55562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47403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13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7"/>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7"/>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128796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a:xfrm>
            <a:off x="4038600" y="6356351"/>
            <a:ext cx="4114800" cy="365125"/>
          </a:xfrm>
          <a:prstGeom prst="rect">
            <a:avLst/>
          </a:prstGeom>
        </p:spPr>
        <p:txBody>
          <a:bodyPr/>
          <a:lstStyle/>
          <a:p>
            <a:r>
              <a:rPr lang="en-US"/>
              <a:t>Draft 11/8/21</a:t>
            </a:r>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a:xfrm>
            <a:off x="8610600" y="6356351"/>
            <a:ext cx="2743200" cy="365125"/>
          </a:xfrm>
          <a:prstGeom prst="rect">
            <a:avLst/>
          </a:prstGeom>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3221435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27955E6-F2AE-4437-BCA5-914CAF3E7E43}"/>
              </a:ext>
            </a:extLst>
          </p:cNvPr>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8317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563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49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36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72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236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7"/>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7"/>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449731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a:xfrm>
            <a:off x="4038600" y="6356351"/>
            <a:ext cx="4114800" cy="365125"/>
          </a:xfrm>
          <a:prstGeom prst="rect">
            <a:avLst/>
          </a:prstGeom>
        </p:spPr>
        <p:txBody>
          <a:bodyPr/>
          <a:lstStyle/>
          <a:p>
            <a:r>
              <a:rPr lang="en-US"/>
              <a:t>Draft 11/8/21</a:t>
            </a:r>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a:xfrm>
            <a:off x="8610600" y="6356351"/>
            <a:ext cx="2743200" cy="365125"/>
          </a:xfrm>
          <a:prstGeom prst="rect">
            <a:avLst/>
          </a:prstGeom>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1611653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27955E6-F2AE-4437-BCA5-914CAF3E7E43}"/>
              </a:ext>
            </a:extLst>
          </p:cNvPr>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1885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76898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716704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54290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32243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Draft 11/8/21</a:t>
            </a:r>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4744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7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Draft 11/8/21</a:t>
            </a:r>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67914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Draft 11/8/21</a:t>
            </a:r>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57581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12489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67559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68928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69481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7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23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6"/>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6"/>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886134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8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76261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32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AE04-8631-457D-B597-340B0632A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0D7CAE-139B-4871-815A-518814189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356C6-D049-47D6-8BB6-5636D3F88B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70788E-F6E7-4D3A-9CF1-E8200E043FBF}"/>
              </a:ext>
            </a:extLst>
          </p:cNvPr>
          <p:cNvSpPr>
            <a:spLocks noGrp="1"/>
          </p:cNvSpPr>
          <p:nvPr>
            <p:ph type="ftr" sz="quarter" idx="11"/>
          </p:nvPr>
        </p:nvSpPr>
        <p:spPr/>
        <p:txBody>
          <a:bodyPr/>
          <a:lstStyle/>
          <a:p>
            <a:r>
              <a:rPr lang="en-US"/>
              <a:t>Draft 11/8/21</a:t>
            </a:r>
          </a:p>
        </p:txBody>
      </p:sp>
      <p:sp>
        <p:nvSpPr>
          <p:cNvPr id="6" name="Slide Number Placeholder 5">
            <a:extLst>
              <a:ext uri="{FF2B5EF4-FFF2-40B4-BE49-F238E27FC236}">
                <a16:creationId xmlns:a16="http://schemas.microsoft.com/office/drawing/2014/main" id="{57F6C08C-DBED-42D8-8A45-C1E38ECF11B4}"/>
              </a:ext>
            </a:extLst>
          </p:cNvPr>
          <p:cNvSpPr>
            <a:spLocks noGrp="1"/>
          </p:cNvSpPr>
          <p:nvPr>
            <p:ph type="sldNum" sz="quarter" idx="12"/>
          </p:nvPr>
        </p:nvSpPr>
        <p:spPr/>
        <p:txBody>
          <a:bodyPr/>
          <a:lstStyle/>
          <a:p>
            <a:fld id="{C431B9AD-2602-46CD-8C4B-E99AC15E7BEB}" type="slidenum">
              <a:rPr lang="en-US" smtClean="0"/>
              <a:t>‹#›</a:t>
            </a:fld>
            <a:endParaRPr lang="en-US"/>
          </a:p>
        </p:txBody>
      </p:sp>
    </p:spTree>
    <p:extLst>
      <p:ext uri="{BB962C8B-B14F-4D97-AF65-F5344CB8AC3E}">
        <p14:creationId xmlns:p14="http://schemas.microsoft.com/office/powerpoint/2010/main" val="736166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01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7"/>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7"/>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2127380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a:xfrm>
            <a:off x="4038600" y="6356351"/>
            <a:ext cx="4114800" cy="365125"/>
          </a:xfrm>
          <a:prstGeom prst="rect">
            <a:avLst/>
          </a:prstGeom>
        </p:spPr>
        <p:txBody>
          <a:bodyPr/>
          <a:lstStyle/>
          <a:p>
            <a:r>
              <a:rPr lang="en-US"/>
              <a:t>Draft 11/8/21</a:t>
            </a:r>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a:xfrm>
            <a:off x="8610600" y="6356351"/>
            <a:ext cx="2743200" cy="365125"/>
          </a:xfrm>
          <a:prstGeom prst="rect">
            <a:avLst/>
          </a:prstGeom>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4086461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27955E6-F2AE-4437-BCA5-914CAF3E7E43}"/>
              </a:ext>
            </a:extLst>
          </p:cNvPr>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6691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366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AE04-8631-457D-B597-340B0632A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0D7CAE-139B-4871-815A-518814189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356C6-D049-47D6-8BB6-5636D3F88B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70788E-F6E7-4D3A-9CF1-E8200E043FBF}"/>
              </a:ext>
            </a:extLst>
          </p:cNvPr>
          <p:cNvSpPr>
            <a:spLocks noGrp="1"/>
          </p:cNvSpPr>
          <p:nvPr>
            <p:ph type="ftr" sz="quarter" idx="11"/>
          </p:nvPr>
        </p:nvSpPr>
        <p:spPr/>
        <p:txBody>
          <a:bodyPr/>
          <a:lstStyle/>
          <a:p>
            <a:r>
              <a:rPr lang="en-US"/>
              <a:t>Draft 11/8/21</a:t>
            </a:r>
          </a:p>
        </p:txBody>
      </p:sp>
      <p:sp>
        <p:nvSpPr>
          <p:cNvPr id="6" name="Slide Number Placeholder 5">
            <a:extLst>
              <a:ext uri="{FF2B5EF4-FFF2-40B4-BE49-F238E27FC236}">
                <a16:creationId xmlns:a16="http://schemas.microsoft.com/office/drawing/2014/main" id="{57F6C08C-DBED-42D8-8A45-C1E38ECF11B4}"/>
              </a:ext>
            </a:extLst>
          </p:cNvPr>
          <p:cNvSpPr>
            <a:spLocks noGrp="1"/>
          </p:cNvSpPr>
          <p:nvPr>
            <p:ph type="sldNum" sz="quarter" idx="12"/>
          </p:nvPr>
        </p:nvSpPr>
        <p:spPr/>
        <p:txBody>
          <a:bodyPr/>
          <a:lstStyle/>
          <a:p>
            <a:fld id="{C431B9AD-2602-46CD-8C4B-E99AC15E7BEB}" type="slidenum">
              <a:rPr lang="en-US" smtClean="0"/>
              <a:t>‹#›</a:t>
            </a:fld>
            <a:endParaRPr lang="en-US"/>
          </a:p>
        </p:txBody>
      </p:sp>
    </p:spTree>
    <p:extLst>
      <p:ext uri="{BB962C8B-B14F-4D97-AF65-F5344CB8AC3E}">
        <p14:creationId xmlns:p14="http://schemas.microsoft.com/office/powerpoint/2010/main" val="3344887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9590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442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81540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15755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28546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Draft 11/8/21</a:t>
            </a:r>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85792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Draft 11/8/21</a:t>
            </a:r>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786390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Draft 11/8/21</a:t>
            </a:r>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63812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9760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81018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87880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54522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26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11/8/21</a:t>
            </a:r>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30326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84632"/>
            <a:ext cx="10363200" cy="160934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121408"/>
            <a:ext cx="10363200" cy="40507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89824" y="6272786"/>
            <a:ext cx="3273552" cy="365125"/>
          </a:xfrm>
          <a:prstGeom prst="rect">
            <a:avLst/>
          </a:prstGeom>
        </p:spPr>
        <p:txBody>
          <a:bodyPr/>
          <a:lstStyle/>
          <a:p>
            <a:endParaRPr lang="en-US" dirty="0"/>
          </a:p>
        </p:txBody>
      </p:sp>
      <p:sp>
        <p:nvSpPr>
          <p:cNvPr id="8" name="Footer Placeholder 7"/>
          <p:cNvSpPr>
            <a:spLocks noGrp="1"/>
          </p:cNvSpPr>
          <p:nvPr>
            <p:ph type="ftr" sz="quarter" idx="11"/>
          </p:nvPr>
        </p:nvSpPr>
        <p:spPr>
          <a:xfrm>
            <a:off x="914400" y="6272786"/>
            <a:ext cx="6327648" cy="365125"/>
          </a:xfrm>
          <a:prstGeom prst="rect">
            <a:avLst/>
          </a:prstGeom>
        </p:spPr>
        <p:txBody>
          <a:bodyPr/>
          <a:lstStyle/>
          <a:p>
            <a:r>
              <a:rPr lang="en-US"/>
              <a:t>Draft 11/8/21</a:t>
            </a:r>
            <a:endParaRPr lang="en-US" dirty="0"/>
          </a:p>
        </p:txBody>
      </p:sp>
    </p:spTree>
    <p:extLst>
      <p:ext uri="{BB962C8B-B14F-4D97-AF65-F5344CB8AC3E}">
        <p14:creationId xmlns:p14="http://schemas.microsoft.com/office/powerpoint/2010/main" val="2809828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56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703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3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11/8/21</a:t>
            </a:r>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46921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jpeg"/><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56.xml"/><Relationship Id="rId5" Type="http://schemas.openxmlformats.org/officeDocument/2006/relationships/hyperlink" Target="mailto:Charles.Williams2@health.ny.gov" TargetMode="External"/><Relationship Id="rId4" Type="http://schemas.openxmlformats.org/officeDocument/2006/relationships/hyperlink" Target="mailto:priti.Irani@health.ny.gov"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3.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4.jpe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theme" Target="../theme/theme1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2.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hyperlink" Target="mailto:priti.Irani@health.ny.gov" TargetMode="External"/><Relationship Id="rId5" Type="http://schemas.openxmlformats.org/officeDocument/2006/relationships/image" Target="../media/image3.jpe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9.xml"/><Relationship Id="rId1" Type="http://schemas.openxmlformats.org/officeDocument/2006/relationships/slideLayout" Target="../slideLayouts/slideLayout82.xml"/><Relationship Id="rId5" Type="http://schemas.openxmlformats.org/officeDocument/2006/relationships/hyperlink" Target="mailto:Charles.Williams2@health.ny.gov" TargetMode="External"/><Relationship Id="rId4" Type="http://schemas.openxmlformats.org/officeDocument/2006/relationships/hyperlink" Target="mailto:Charles.Williams2@health.ny.govpriti.irani@health.ny.gov"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0.xml"/><Relationship Id="rId1"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hyperlink" Target="mailto:priti.Irani@health.ny.gov"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4.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8.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39.xml"/><Relationship Id="rId5" Type="http://schemas.openxmlformats.org/officeDocument/2006/relationships/image" Target="../media/image1.jpg"/><Relationship Id="rId4" Type="http://schemas.openxmlformats.org/officeDocument/2006/relationships/hyperlink" Target="mailto:priti.Irani@health.ny.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11201" y="482602"/>
            <a:ext cx="4876800" cy="1096423"/>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431B9AD-2602-46CD-8C4B-E99AC15E7BEB}" type="slidenum">
              <a:rPr lang="en-US" smtClean="0"/>
              <a:t>‹#›</a:t>
            </a:fld>
            <a:endParaRPr lang="en-US"/>
          </a:p>
        </p:txBody>
      </p:sp>
      <p:sp>
        <p:nvSpPr>
          <p:cNvPr id="7" name="Rectangle 6"/>
          <p:cNvSpPr/>
          <p:nvPr/>
        </p:nvSpPr>
        <p:spPr>
          <a:xfrm>
            <a:off x="-403539" y="48768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September 1, 2021</a:t>
            </a:r>
          </a:p>
        </p:txBody>
      </p:sp>
    </p:spTree>
    <p:extLst>
      <p:ext uri="{BB962C8B-B14F-4D97-AF65-F5344CB8AC3E}">
        <p14:creationId xmlns:p14="http://schemas.microsoft.com/office/powerpoint/2010/main" val="3034007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3270691283"/>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273820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0199791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262660" y="5262609"/>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September 1, 2021</a:t>
            </a:r>
          </a:p>
        </p:txBody>
      </p:sp>
      <p:sp>
        <p:nvSpPr>
          <p:cNvPr id="11" name="TextBox 10">
            <a:extLst>
              <a:ext uri="{FF2B5EF4-FFF2-40B4-BE49-F238E27FC236}">
                <a16:creationId xmlns:a16="http://schemas.microsoft.com/office/drawing/2014/main" id="{03412C72-1C94-471D-8780-795A983AE3A8}"/>
              </a:ext>
            </a:extLst>
          </p:cNvPr>
          <p:cNvSpPr txBox="1"/>
          <p:nvPr/>
        </p:nvSpPr>
        <p:spPr>
          <a:xfrm>
            <a:off x="8861290" y="5151425"/>
            <a:ext cx="5940829" cy="1241622"/>
          </a:xfrm>
          <a:prstGeom prst="rect">
            <a:avLst/>
          </a:prstGeom>
          <a:noFill/>
        </p:spPr>
        <p:txBody>
          <a:bodyPr wrap="square" rtlCol="0">
            <a:spAutoFit/>
          </a:bodyPr>
          <a:lstStyle/>
          <a:p>
            <a:r>
              <a:rPr lang="en-US" sz="1867" dirty="0">
                <a:solidFill>
                  <a:schemeClr val="bg1"/>
                </a:solidFill>
              </a:rPr>
              <a:t>Priti Irani, MSPH</a:t>
            </a:r>
          </a:p>
          <a:p>
            <a:r>
              <a:rPr lang="en-US" sz="1867" dirty="0">
                <a:solidFill>
                  <a:schemeClr val="bg1"/>
                </a:solidFill>
              </a:rPr>
              <a:t>Office of Public Health Practice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4">
                  <a:extLst>
                    <a:ext uri="{A12FA001-AC4F-418D-AE19-62706E023703}">
                      <ahyp:hlinkClr xmlns:ahyp="http://schemas.microsoft.com/office/drawing/2018/hyperlinkcolor" val="tx"/>
                    </a:ext>
                  </a:extLst>
                </a:hlinkClick>
              </a:rPr>
              <a:t>priti.irani@health.ny.gov</a:t>
            </a:r>
            <a:r>
              <a:rPr lang="en-US" sz="1867" dirty="0">
                <a:solidFill>
                  <a:schemeClr val="bg1"/>
                </a:solidFill>
              </a:rPr>
              <a:t> </a:t>
            </a:r>
          </a:p>
          <a:p>
            <a:endParaRPr lang="en-US" sz="1867" dirty="0">
              <a:solidFill>
                <a:schemeClr val="bg1"/>
              </a:solidFill>
            </a:endParaRPr>
          </a:p>
        </p:txBody>
      </p:sp>
      <p:sp>
        <p:nvSpPr>
          <p:cNvPr id="12" name="TextBox 11">
            <a:extLst>
              <a:ext uri="{FF2B5EF4-FFF2-40B4-BE49-F238E27FC236}">
                <a16:creationId xmlns:a16="http://schemas.microsoft.com/office/drawing/2014/main" id="{8C8EB639-5FD6-4331-90D7-162C456095BD}"/>
              </a:ext>
            </a:extLst>
          </p:cNvPr>
          <p:cNvSpPr txBox="1"/>
          <p:nvPr/>
        </p:nvSpPr>
        <p:spPr>
          <a:xfrm>
            <a:off x="4769312" y="5151302"/>
            <a:ext cx="3793067" cy="1528945"/>
          </a:xfrm>
          <a:prstGeom prst="rect">
            <a:avLst/>
          </a:prstGeom>
          <a:noFill/>
        </p:spPr>
        <p:txBody>
          <a:bodyPr wrap="square" rtlCol="0">
            <a:spAutoFit/>
          </a:bodyPr>
          <a:lstStyle/>
          <a:p>
            <a:r>
              <a:rPr lang="en-US" sz="1867" dirty="0">
                <a:solidFill>
                  <a:schemeClr val="bg1"/>
                </a:solidFill>
              </a:rPr>
              <a:t>Charles Williams, JD</a:t>
            </a:r>
          </a:p>
          <a:p>
            <a:r>
              <a:rPr lang="en-US" sz="1867" dirty="0">
                <a:solidFill>
                  <a:schemeClr val="bg1"/>
                </a:solidFill>
              </a:rPr>
              <a:t>Center for Health Care Policy </a:t>
            </a:r>
          </a:p>
          <a:p>
            <a:r>
              <a:rPr lang="en-US" sz="1867" dirty="0">
                <a:solidFill>
                  <a:schemeClr val="bg1"/>
                </a:solidFill>
              </a:rPr>
              <a:t>     and Resource Development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5">
                  <a:extLst>
                    <a:ext uri="{A12FA001-AC4F-418D-AE19-62706E023703}">
                      <ahyp:hlinkClr xmlns:ahyp="http://schemas.microsoft.com/office/drawing/2018/hyperlinkcolor" val="tx"/>
                    </a:ext>
                  </a:extLst>
                </a:hlinkClick>
              </a:rPr>
              <a:t>Charles.Williams2@health.ny.gov</a:t>
            </a:r>
            <a:r>
              <a:rPr lang="en-US" sz="1867" dirty="0">
                <a:solidFill>
                  <a:schemeClr val="bg1"/>
                </a:solidFill>
              </a:rPr>
              <a:t> </a:t>
            </a:r>
          </a:p>
          <a:p>
            <a:endParaRPr lang="en-US" sz="1867" dirty="0">
              <a:solidFill>
                <a:schemeClr val="bg1"/>
              </a:solidFill>
            </a:endParaRPr>
          </a:p>
        </p:txBody>
      </p:sp>
    </p:spTree>
    <p:extLst>
      <p:ext uri="{BB962C8B-B14F-4D97-AF65-F5344CB8AC3E}">
        <p14:creationId xmlns:p14="http://schemas.microsoft.com/office/powerpoint/2010/main" val="3213829412"/>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677335" y="5218642"/>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March 1, 2022</a:t>
            </a:r>
          </a:p>
        </p:txBody>
      </p:sp>
      <p:sp>
        <p:nvSpPr>
          <p:cNvPr id="11" name="TextBox 10">
            <a:extLst>
              <a:ext uri="{FF2B5EF4-FFF2-40B4-BE49-F238E27FC236}">
                <a16:creationId xmlns:a16="http://schemas.microsoft.com/office/drawing/2014/main" id="{03412C72-1C94-471D-8780-795A983AE3A8}"/>
              </a:ext>
            </a:extLst>
          </p:cNvPr>
          <p:cNvSpPr txBox="1"/>
          <p:nvPr/>
        </p:nvSpPr>
        <p:spPr>
          <a:xfrm>
            <a:off x="5364452" y="5179127"/>
            <a:ext cx="6631493" cy="1528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67" dirty="0">
                <a:solidFill>
                  <a:schemeClr val="bg1"/>
                </a:solidFill>
              </a:rPr>
              <a:t>Office of Public Health Practice</a:t>
            </a:r>
          </a:p>
          <a:p>
            <a:endParaRPr lang="en-US" sz="1867" dirty="0">
              <a:solidFill>
                <a:schemeClr val="bg1"/>
              </a:solidFill>
            </a:endParaRPr>
          </a:p>
          <a:p>
            <a:r>
              <a:rPr lang="en-US" sz="1867" dirty="0">
                <a:solidFill>
                  <a:schemeClr val="bg1"/>
                </a:solidFill>
              </a:rPr>
              <a:t>Loretta Santilli, MPH			Priti Irani, MSPH</a:t>
            </a:r>
          </a:p>
          <a:p>
            <a:r>
              <a:rPr lang="en-US" sz="1867" dirty="0">
                <a:solidFill>
                  <a:schemeClr val="bg1"/>
                </a:solidFill>
              </a:rPr>
              <a:t>Director 					Research Scientist</a:t>
            </a:r>
          </a:p>
          <a:p>
            <a:endParaRPr lang="en-US" sz="1867" dirty="0">
              <a:solidFill>
                <a:schemeClr val="bg1"/>
              </a:solidFill>
            </a:endParaRPr>
          </a:p>
        </p:txBody>
      </p:sp>
    </p:spTree>
    <p:extLst>
      <p:ext uri="{BB962C8B-B14F-4D97-AF65-F5344CB8AC3E}">
        <p14:creationId xmlns:p14="http://schemas.microsoft.com/office/powerpoint/2010/main" val="354235557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3346539947"/>
      </p:ext>
    </p:extLst>
  </p:cSld>
  <p:clrMap bg1="lt1" tx1="dk1" bg2="lt2" tx2="dk2" accent1="accent1" accent2="accent2" accent3="accent3" accent4="accent4" accent5="accent5" accent6="accent6" hlink="hlink" folHlink="folHlink"/>
  <p:sldLayoutIdLst>
    <p:sldLayoutId id="2147483734" r:id="rId1"/>
    <p:sldLayoutId id="2147483761" r:id="rId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87358570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60" r:id="rId6"/>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42645967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677335" y="5218642"/>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December 3, 2019</a:t>
            </a:r>
          </a:p>
        </p:txBody>
      </p:sp>
      <p:sp>
        <p:nvSpPr>
          <p:cNvPr id="11" name="TextBox 10">
            <a:extLst>
              <a:ext uri="{FF2B5EF4-FFF2-40B4-BE49-F238E27FC236}">
                <a16:creationId xmlns:a16="http://schemas.microsoft.com/office/drawing/2014/main" id="{03412C72-1C94-471D-8780-795A983AE3A8}"/>
              </a:ext>
            </a:extLst>
          </p:cNvPr>
          <p:cNvSpPr txBox="1"/>
          <p:nvPr/>
        </p:nvSpPr>
        <p:spPr>
          <a:xfrm>
            <a:off x="7721600" y="5192037"/>
            <a:ext cx="5940829" cy="1241622"/>
          </a:xfrm>
          <a:prstGeom prst="rect">
            <a:avLst/>
          </a:prstGeom>
          <a:noFill/>
        </p:spPr>
        <p:txBody>
          <a:bodyPr wrap="square" rtlCol="0">
            <a:spAutoFit/>
          </a:bodyPr>
          <a:lstStyle/>
          <a:p>
            <a:r>
              <a:rPr lang="en-US" sz="1867" dirty="0">
                <a:solidFill>
                  <a:schemeClr val="bg1"/>
                </a:solidFill>
              </a:rPr>
              <a:t>Priti Irani, MSPH</a:t>
            </a:r>
          </a:p>
          <a:p>
            <a:r>
              <a:rPr lang="en-US" sz="1867" dirty="0">
                <a:solidFill>
                  <a:schemeClr val="bg1"/>
                </a:solidFill>
              </a:rPr>
              <a:t>Office of Public Health Practice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6">
                  <a:extLst>
                    <a:ext uri="{A12FA001-AC4F-418D-AE19-62706E023703}">
                      <ahyp:hlinkClr xmlns:ahyp="http://schemas.microsoft.com/office/drawing/2018/hyperlinkcolor" val="tx"/>
                    </a:ext>
                  </a:extLst>
                </a:hlinkClick>
              </a:rPr>
              <a:t>priti.irani@health.ny.gov</a:t>
            </a:r>
            <a:r>
              <a:rPr lang="en-US" sz="1867" dirty="0">
                <a:solidFill>
                  <a:schemeClr val="bg1"/>
                </a:solidFill>
              </a:rPr>
              <a:t> </a:t>
            </a:r>
          </a:p>
          <a:p>
            <a:endParaRPr lang="en-US" sz="1867" dirty="0">
              <a:solidFill>
                <a:schemeClr val="bg1"/>
              </a:solidFill>
            </a:endParaRPr>
          </a:p>
        </p:txBody>
      </p:sp>
      <p:pic>
        <p:nvPicPr>
          <p:cNvPr id="12" name="Picture 11" descr="NYSOOH_DOH_rgb.jpg">
            <a:extLst>
              <a:ext uri="{FF2B5EF4-FFF2-40B4-BE49-F238E27FC236}">
                <a16:creationId xmlns:a16="http://schemas.microsoft.com/office/drawing/2014/main" id="{6B4FCD63-731B-48E8-A34D-426BA3D86FB2}"/>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9462122" y="6029787"/>
            <a:ext cx="2221879" cy="499532"/>
          </a:xfrm>
          <a:prstGeom prst="rect">
            <a:avLst/>
          </a:prstGeom>
        </p:spPr>
      </p:pic>
      <p:sp>
        <p:nvSpPr>
          <p:cNvPr id="13" name="Rectangle 12">
            <a:extLst>
              <a:ext uri="{FF2B5EF4-FFF2-40B4-BE49-F238E27FC236}">
                <a16:creationId xmlns:a16="http://schemas.microsoft.com/office/drawing/2014/main" id="{27888BBD-ED38-41EB-A99A-7ADC378BC3D7}"/>
              </a:ext>
            </a:extLst>
          </p:cNvPr>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3">
            <a:extLst>
              <a:ext uri="{FF2B5EF4-FFF2-40B4-BE49-F238E27FC236}">
                <a16:creationId xmlns:a16="http://schemas.microsoft.com/office/drawing/2014/main" id="{B2E86C2E-32D4-40F1-B2BE-DACF4354EA74}"/>
              </a:ext>
            </a:extLst>
          </p:cNvPr>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5" name="Rectangle 14">
            <a:extLst>
              <a:ext uri="{FF2B5EF4-FFF2-40B4-BE49-F238E27FC236}">
                <a16:creationId xmlns:a16="http://schemas.microsoft.com/office/drawing/2014/main" id="{37C05FBD-361B-40D5-B81F-09A8A27E42C1}"/>
              </a:ext>
            </a:extLst>
          </p:cNvPr>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8093483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677335" y="5218642"/>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September 1, 2021</a:t>
            </a:r>
          </a:p>
        </p:txBody>
      </p:sp>
      <p:sp>
        <p:nvSpPr>
          <p:cNvPr id="11" name="TextBox 10">
            <a:extLst>
              <a:ext uri="{FF2B5EF4-FFF2-40B4-BE49-F238E27FC236}">
                <a16:creationId xmlns:a16="http://schemas.microsoft.com/office/drawing/2014/main" id="{03412C72-1C94-471D-8780-795A983AE3A8}"/>
              </a:ext>
            </a:extLst>
          </p:cNvPr>
          <p:cNvSpPr txBox="1"/>
          <p:nvPr/>
        </p:nvSpPr>
        <p:spPr>
          <a:xfrm>
            <a:off x="4404575" y="5192037"/>
            <a:ext cx="9257855" cy="1241622"/>
          </a:xfrm>
          <a:prstGeom prst="rect">
            <a:avLst/>
          </a:prstGeom>
          <a:noFill/>
        </p:spPr>
        <p:txBody>
          <a:bodyPr wrap="square" rtlCol="0">
            <a:spAutoFit/>
          </a:bodyPr>
          <a:lstStyle/>
          <a:p>
            <a:r>
              <a:rPr lang="en-US" sz="1867" dirty="0">
                <a:solidFill>
                  <a:schemeClr val="bg1"/>
                </a:solidFill>
              </a:rPr>
              <a:t>Charles Williams, JD		Priti Irani, MSPH</a:t>
            </a:r>
          </a:p>
          <a:p>
            <a:r>
              <a:rPr lang="en-US" sz="1867" dirty="0">
                <a:solidFill>
                  <a:schemeClr val="bg1"/>
                </a:solidFill>
              </a:rPr>
              <a:t>Center for Health Care Policy	Office of Public Health Practice</a:t>
            </a:r>
            <a:br>
              <a:rPr lang="en-US" sz="1867" dirty="0">
                <a:solidFill>
                  <a:schemeClr val="bg1"/>
                </a:solidFill>
              </a:rPr>
            </a:br>
            <a:r>
              <a:rPr lang="en-US" sz="1867" dirty="0">
                <a:solidFill>
                  <a:schemeClr val="bg1"/>
                </a:solidFill>
              </a:rPr>
              <a:t>   and Resource Development	</a:t>
            </a:r>
            <a:r>
              <a:rPr lang="en-US" sz="1867" dirty="0">
                <a:solidFill>
                  <a:schemeClr val="bg1"/>
                </a:solidFill>
                <a:hlinkClick r:id="rId4">
                  <a:extLst>
                    <a:ext uri="{A12FA001-AC4F-418D-AE19-62706E023703}">
                      <ahyp:hlinkClr xmlns:ahyp="http://schemas.microsoft.com/office/drawing/2018/hyperlinkcolor" val="tx"/>
                    </a:ext>
                  </a:extLst>
                </a:hlinkClick>
              </a:rPr>
              <a:t>priti.irani@health.ny.gov</a:t>
            </a:r>
            <a:r>
              <a:rPr lang="en-US" sz="1867" dirty="0">
                <a:solidFill>
                  <a:schemeClr val="bg1"/>
                </a:solidFill>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5">
                  <a:extLst>
                    <a:ext uri="{A12FA001-AC4F-418D-AE19-62706E023703}">
                      <ahyp:hlinkClr xmlns:ahyp="http://schemas.microsoft.com/office/drawing/2018/hyperlinkcolor" val="tx"/>
                    </a:ext>
                  </a:extLst>
                </a:hlinkClick>
              </a:rPr>
              <a:t>Charles.Williams2@health.ny.gov</a:t>
            </a:r>
            <a:r>
              <a:rPr lang="en-US" sz="1867" dirty="0">
                <a:solidFill>
                  <a:schemeClr val="bg1"/>
                </a:solidFill>
              </a:rPr>
              <a:t>  	</a:t>
            </a:r>
          </a:p>
        </p:txBody>
      </p:sp>
    </p:spTree>
    <p:extLst>
      <p:ext uri="{BB962C8B-B14F-4D97-AF65-F5344CB8AC3E}">
        <p14:creationId xmlns:p14="http://schemas.microsoft.com/office/powerpoint/2010/main" val="3457412992"/>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9462122" y="6029787"/>
            <a:ext cx="2221879" cy="499532"/>
          </a:xfrm>
          <a:prstGeom prst="rect">
            <a:avLst/>
          </a:prstGeom>
        </p:spPr>
      </p:pic>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solidFill>
                  <a:srgbClr val="002D73"/>
                </a:solidFill>
              </a:rPr>
              <a:pPr/>
              <a:t>June 23, 2023</a:t>
            </a:fld>
            <a:endParaRPr lang="en-US" sz="1600" dirty="0">
              <a:solidFill>
                <a:srgbClr val="002D73"/>
              </a:solidFill>
            </a:endParaRPr>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spTree>
    <p:extLst>
      <p:ext uri="{BB962C8B-B14F-4D97-AF65-F5344CB8AC3E}">
        <p14:creationId xmlns:p14="http://schemas.microsoft.com/office/powerpoint/2010/main" val="2854304806"/>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6/23/2023</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Tree>
    <p:extLst>
      <p:ext uri="{BB962C8B-B14F-4D97-AF65-F5344CB8AC3E}">
        <p14:creationId xmlns:p14="http://schemas.microsoft.com/office/powerpoint/2010/main" val="1281670116"/>
      </p:ext>
    </p:extLst>
  </p:cSld>
  <p:clrMap bg1="lt1" tx1="dk1" bg2="lt2" tx2="dk2" accent1="accent1" accent2="accent2" accent3="accent3" accent4="accent4" accent5="accent5" accent6="accent6" hlink="hlink" folHlink="folHlink"/>
  <p:sldLayoutIdLst>
    <p:sldLayoutId id="214748376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9480786" y="6016038"/>
            <a:ext cx="2221879" cy="499532"/>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546771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677335" y="5218642"/>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December 3, 2019</a:t>
            </a:r>
          </a:p>
        </p:txBody>
      </p:sp>
      <p:sp>
        <p:nvSpPr>
          <p:cNvPr id="11" name="TextBox 10">
            <a:extLst>
              <a:ext uri="{FF2B5EF4-FFF2-40B4-BE49-F238E27FC236}">
                <a16:creationId xmlns:a16="http://schemas.microsoft.com/office/drawing/2014/main" id="{03412C72-1C94-471D-8780-795A983AE3A8}"/>
              </a:ext>
            </a:extLst>
          </p:cNvPr>
          <p:cNvSpPr txBox="1"/>
          <p:nvPr/>
        </p:nvSpPr>
        <p:spPr>
          <a:xfrm>
            <a:off x="7721600" y="5192037"/>
            <a:ext cx="5940829" cy="1241622"/>
          </a:xfrm>
          <a:prstGeom prst="rect">
            <a:avLst/>
          </a:prstGeom>
          <a:noFill/>
        </p:spPr>
        <p:txBody>
          <a:bodyPr wrap="square" rtlCol="0">
            <a:spAutoFit/>
          </a:bodyPr>
          <a:lstStyle/>
          <a:p>
            <a:r>
              <a:rPr lang="en-US" sz="1867" dirty="0">
                <a:solidFill>
                  <a:schemeClr val="bg1"/>
                </a:solidFill>
              </a:rPr>
              <a:t>Priti Irani, MSPH</a:t>
            </a:r>
          </a:p>
          <a:p>
            <a:r>
              <a:rPr lang="en-US" sz="1867" dirty="0">
                <a:solidFill>
                  <a:schemeClr val="bg1"/>
                </a:solidFill>
              </a:rPr>
              <a:t>Office of Public Health Practice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4">
                  <a:extLst>
                    <a:ext uri="{A12FA001-AC4F-418D-AE19-62706E023703}">
                      <ahyp:hlinkClr xmlns:ahyp="http://schemas.microsoft.com/office/drawing/2018/hyperlinkcolor" val="tx"/>
                    </a:ext>
                  </a:extLst>
                </a:hlinkClick>
              </a:rPr>
              <a:t>priti.irani@health.ny.gov</a:t>
            </a:r>
            <a:r>
              <a:rPr lang="en-US" sz="1867" dirty="0">
                <a:solidFill>
                  <a:schemeClr val="bg1"/>
                </a:solidFill>
              </a:rPr>
              <a:t> </a:t>
            </a:r>
          </a:p>
          <a:p>
            <a:endParaRPr lang="en-US" sz="1867" dirty="0">
              <a:solidFill>
                <a:schemeClr val="bg1"/>
              </a:solidFill>
            </a:endParaRPr>
          </a:p>
        </p:txBody>
      </p:sp>
      <p:pic>
        <p:nvPicPr>
          <p:cNvPr id="12" name="Picture 11" descr="NYSOOH_DOH_rgb.jpg">
            <a:extLst>
              <a:ext uri="{FF2B5EF4-FFF2-40B4-BE49-F238E27FC236}">
                <a16:creationId xmlns:a16="http://schemas.microsoft.com/office/drawing/2014/main" id="{CBF875F0-032B-44D7-B5D7-08434E5088E4}"/>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11201" y="482602"/>
            <a:ext cx="4876800" cy="1096423"/>
          </a:xfrm>
          <a:prstGeom prst="rect">
            <a:avLst/>
          </a:prstGeom>
        </p:spPr>
      </p:pic>
      <p:sp>
        <p:nvSpPr>
          <p:cNvPr id="13" name="Rectangle 12">
            <a:extLst>
              <a:ext uri="{FF2B5EF4-FFF2-40B4-BE49-F238E27FC236}">
                <a16:creationId xmlns:a16="http://schemas.microsoft.com/office/drawing/2014/main" id="{235AC788-9363-4CF6-9CDE-E4E42C0BA89D}"/>
              </a:ext>
            </a:extLst>
          </p:cNvPr>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561D6B12-3B8A-407D-998D-D58D92DB78EE}"/>
              </a:ext>
            </a:extLst>
          </p:cNvPr>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ate Placeholder 1">
            <a:extLst>
              <a:ext uri="{FF2B5EF4-FFF2-40B4-BE49-F238E27FC236}">
                <a16:creationId xmlns:a16="http://schemas.microsoft.com/office/drawing/2014/main" id="{3FDA8916-B492-4A6D-8EBC-0DB9BF993309}"/>
              </a:ext>
            </a:extLst>
          </p:cNvPr>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September 1, 2021</a:t>
            </a:r>
          </a:p>
          <a:p>
            <a:r>
              <a:rPr lang="en-US" sz="1867" dirty="0">
                <a:solidFill>
                  <a:schemeClr val="bg1"/>
                </a:solidFill>
              </a:rPr>
              <a:t>Draft 8/30/21</a:t>
            </a:r>
          </a:p>
        </p:txBody>
      </p:sp>
    </p:spTree>
    <p:extLst>
      <p:ext uri="{BB962C8B-B14F-4D97-AF65-F5344CB8AC3E}">
        <p14:creationId xmlns:p14="http://schemas.microsoft.com/office/powerpoint/2010/main" val="3387664062"/>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45938426"/>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1474357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2043817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25" name="Rectangle 24"/>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18371203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Draft 11/8/21</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
        <p:nvSpPr>
          <p:cNvPr id="9" name="Date Placeholder 1">
            <a:extLst>
              <a:ext uri="{FF2B5EF4-FFF2-40B4-BE49-F238E27FC236}">
                <a16:creationId xmlns:a16="http://schemas.microsoft.com/office/drawing/2014/main" id="{A478C9C3-E1D7-4C7D-839B-E8AE71AFF869}"/>
              </a:ext>
            </a:extLst>
          </p:cNvPr>
          <p:cNvSpPr txBox="1">
            <a:spLocks/>
          </p:cNvSpPr>
          <p:nvPr/>
        </p:nvSpPr>
        <p:spPr>
          <a:xfrm>
            <a:off x="677335" y="5218642"/>
            <a:ext cx="3793067" cy="48683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December 3, 2019</a:t>
            </a:r>
          </a:p>
        </p:txBody>
      </p:sp>
      <p:sp>
        <p:nvSpPr>
          <p:cNvPr id="11" name="TextBox 10">
            <a:extLst>
              <a:ext uri="{FF2B5EF4-FFF2-40B4-BE49-F238E27FC236}">
                <a16:creationId xmlns:a16="http://schemas.microsoft.com/office/drawing/2014/main" id="{03412C72-1C94-471D-8780-795A983AE3A8}"/>
              </a:ext>
            </a:extLst>
          </p:cNvPr>
          <p:cNvSpPr txBox="1"/>
          <p:nvPr/>
        </p:nvSpPr>
        <p:spPr>
          <a:xfrm>
            <a:off x="7721600" y="5192037"/>
            <a:ext cx="5940829" cy="1241622"/>
          </a:xfrm>
          <a:prstGeom prst="rect">
            <a:avLst/>
          </a:prstGeom>
          <a:noFill/>
        </p:spPr>
        <p:txBody>
          <a:bodyPr wrap="square" rtlCol="0">
            <a:spAutoFit/>
          </a:bodyPr>
          <a:lstStyle/>
          <a:p>
            <a:r>
              <a:rPr lang="en-US" sz="1867" dirty="0">
                <a:solidFill>
                  <a:schemeClr val="bg1"/>
                </a:solidFill>
              </a:rPr>
              <a:t>Priti Irani, MSPH</a:t>
            </a:r>
          </a:p>
          <a:p>
            <a:r>
              <a:rPr lang="en-US" sz="1867" dirty="0">
                <a:solidFill>
                  <a:schemeClr val="bg1"/>
                </a:solidFill>
              </a:rPr>
              <a:t>Office of Public Health Practice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67" dirty="0">
                <a:solidFill>
                  <a:schemeClr val="bg1"/>
                </a:solidFill>
                <a:hlinkClick r:id="rId4">
                  <a:extLst>
                    <a:ext uri="{A12FA001-AC4F-418D-AE19-62706E023703}">
                      <ahyp:hlinkClr xmlns:ahyp="http://schemas.microsoft.com/office/drawing/2018/hyperlinkcolor" val="tx"/>
                    </a:ext>
                  </a:extLst>
                </a:hlinkClick>
              </a:rPr>
              <a:t>priti.irani@health.ny.gov</a:t>
            </a:r>
            <a:r>
              <a:rPr lang="en-US" sz="1867" dirty="0">
                <a:solidFill>
                  <a:schemeClr val="bg1"/>
                </a:solidFill>
              </a:rPr>
              <a:t> </a:t>
            </a:r>
          </a:p>
          <a:p>
            <a:endParaRPr lang="en-US" sz="1867" dirty="0">
              <a:solidFill>
                <a:schemeClr val="bg1"/>
              </a:solidFill>
            </a:endParaRPr>
          </a:p>
        </p:txBody>
      </p:sp>
      <p:pic>
        <p:nvPicPr>
          <p:cNvPr id="12" name="Picture 11" descr="NYSOOH_DOH_rgb.jpg">
            <a:extLst>
              <a:ext uri="{FF2B5EF4-FFF2-40B4-BE49-F238E27FC236}">
                <a16:creationId xmlns:a16="http://schemas.microsoft.com/office/drawing/2014/main" id="{4F049392-FADB-4F7B-A652-FDBA1F6908B9}"/>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11201" y="482602"/>
            <a:ext cx="4876800" cy="1096423"/>
          </a:xfrm>
          <a:prstGeom prst="rect">
            <a:avLst/>
          </a:prstGeom>
        </p:spPr>
      </p:pic>
      <p:sp>
        <p:nvSpPr>
          <p:cNvPr id="13" name="Rectangle 12">
            <a:extLst>
              <a:ext uri="{FF2B5EF4-FFF2-40B4-BE49-F238E27FC236}">
                <a16:creationId xmlns:a16="http://schemas.microsoft.com/office/drawing/2014/main" id="{C7B87D1B-A0FD-4AD6-9006-B65F419F26D8}"/>
              </a:ext>
            </a:extLst>
          </p:cNvPr>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F338972F-3BC6-4DDA-8DF6-A9D3273C7B90}"/>
              </a:ext>
            </a:extLst>
          </p:cNvPr>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ate Placeholder 1">
            <a:extLst>
              <a:ext uri="{FF2B5EF4-FFF2-40B4-BE49-F238E27FC236}">
                <a16:creationId xmlns:a16="http://schemas.microsoft.com/office/drawing/2014/main" id="{CB530FCA-45C7-4943-AB18-36D3E7FA2F00}"/>
              </a:ext>
            </a:extLst>
          </p:cNvPr>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schemeClr val="bg1"/>
                </a:solidFill>
              </a:rPr>
              <a:t>September 1, 2021</a:t>
            </a:r>
          </a:p>
          <a:p>
            <a:r>
              <a:rPr lang="en-US" sz="1867" dirty="0">
                <a:solidFill>
                  <a:schemeClr val="bg1"/>
                </a:solidFill>
              </a:rPr>
              <a:t>Draft 8/30/21</a:t>
            </a:r>
          </a:p>
        </p:txBody>
      </p:sp>
    </p:spTree>
    <p:extLst>
      <p:ext uri="{BB962C8B-B14F-4D97-AF65-F5344CB8AC3E}">
        <p14:creationId xmlns:p14="http://schemas.microsoft.com/office/powerpoint/2010/main" val="3819564273"/>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2536448"/>
            <a:ext cx="11379200" cy="892552"/>
          </a:xfrm>
          <a:prstGeom prst="rect">
            <a:avLst/>
          </a:prstGeom>
          <a:noFill/>
          <a:ln>
            <a:noFill/>
          </a:ln>
        </p:spPr>
        <p:txBody>
          <a:bodyPr wrap="square" rtlCol="0">
            <a:spAutoFit/>
          </a:bodyPr>
          <a:lstStyle/>
          <a:p>
            <a:pPr algn="ctr" defTabSz="1219170"/>
            <a:r>
              <a:rPr lang="en-US" sz="2800" b="1" dirty="0">
                <a:solidFill>
                  <a:srgbClr val="002D73"/>
                </a:solidFill>
                <a:latin typeface="Arial" panose="020B0604020202020204" pitchFamily="34" charset="0"/>
                <a:cs typeface="Arial" panose="020B0604020202020204" pitchFamily="34" charset="0"/>
              </a:rPr>
              <a:t>A Summary: State Health Improvement Plans Across the U.S.</a:t>
            </a:r>
          </a:p>
          <a:p>
            <a:pPr algn="ctr" defTabSz="1219170"/>
            <a:r>
              <a:rPr lang="en-US" sz="2400" dirty="0">
                <a:solidFill>
                  <a:srgbClr val="002D73"/>
                </a:solidFill>
                <a:latin typeface="Arial" panose="020B0604020202020204" pitchFamily="34" charset="0"/>
                <a:cs typeface="Arial" panose="020B0604020202020204" pitchFamily="34" charset="0"/>
              </a:rPr>
              <a:t>6/26/2023 Public Health Committee Meeting</a:t>
            </a:r>
          </a:p>
        </p:txBody>
      </p:sp>
      <p:sp>
        <p:nvSpPr>
          <p:cNvPr id="2" name="TextBox 1">
            <a:extLst>
              <a:ext uri="{FF2B5EF4-FFF2-40B4-BE49-F238E27FC236}">
                <a16:creationId xmlns:a16="http://schemas.microsoft.com/office/drawing/2014/main" id="{6535A934-71A8-4CC4-A1FA-5B62280677B7}"/>
              </a:ext>
            </a:extLst>
          </p:cNvPr>
          <p:cNvSpPr txBox="1"/>
          <p:nvPr/>
        </p:nvSpPr>
        <p:spPr>
          <a:xfrm>
            <a:off x="203200" y="5159375"/>
            <a:ext cx="7112000" cy="1631216"/>
          </a:xfrm>
          <a:prstGeom prst="rect">
            <a:avLst/>
          </a:prstGeom>
          <a:noFill/>
        </p:spPr>
        <p:txBody>
          <a:bodyPr wrap="square" rtlCol="0">
            <a:spAutoFit/>
          </a:bodyPr>
          <a:lstStyle/>
          <a:p>
            <a:pPr defTabSz="1219170"/>
            <a:r>
              <a:rPr lang="en-US" sz="2000" dirty="0">
                <a:solidFill>
                  <a:prstClr val="white"/>
                </a:solidFill>
                <a:latin typeface="Calibri"/>
              </a:rPr>
              <a:t>Shane Roberts, DrPH, MPH</a:t>
            </a:r>
          </a:p>
          <a:p>
            <a:pPr defTabSz="1219170"/>
            <a:r>
              <a:rPr lang="en-US" sz="2000" dirty="0">
                <a:solidFill>
                  <a:prstClr val="white"/>
                </a:solidFill>
                <a:latin typeface="Calibri"/>
              </a:rPr>
              <a:t>Assistant Director, Office of Public Health Practice</a:t>
            </a:r>
          </a:p>
          <a:p>
            <a:pPr defTabSz="1219170"/>
            <a:endParaRPr lang="en-US" sz="2000" dirty="0">
              <a:solidFill>
                <a:prstClr val="white"/>
              </a:solidFill>
              <a:latin typeface="Calibri"/>
            </a:endParaRPr>
          </a:p>
          <a:p>
            <a:pPr defTabSz="1219170"/>
            <a:r>
              <a:rPr lang="en-US" sz="2000" dirty="0">
                <a:solidFill>
                  <a:prstClr val="white"/>
                </a:solidFill>
                <a:latin typeface="Calibri"/>
              </a:rPr>
              <a:t>Zahra Alaali, MPH</a:t>
            </a:r>
          </a:p>
          <a:p>
            <a:pPr defTabSz="1219170"/>
            <a:r>
              <a:rPr lang="en-US" sz="2000" dirty="0">
                <a:solidFill>
                  <a:prstClr val="white"/>
                </a:solidFill>
                <a:latin typeface="Calibri"/>
              </a:rPr>
              <a:t>Coordinator, NYS Prevention Agenda</a:t>
            </a:r>
          </a:p>
        </p:txBody>
      </p:sp>
      <p:sp>
        <p:nvSpPr>
          <p:cNvPr id="3" name="TextBox 2">
            <a:extLst>
              <a:ext uri="{FF2B5EF4-FFF2-40B4-BE49-F238E27FC236}">
                <a16:creationId xmlns:a16="http://schemas.microsoft.com/office/drawing/2014/main" id="{7F6F4A3F-6853-CD63-4D35-F115DAA9725A}"/>
              </a:ext>
            </a:extLst>
          </p:cNvPr>
          <p:cNvSpPr txBox="1"/>
          <p:nvPr/>
        </p:nvSpPr>
        <p:spPr>
          <a:xfrm>
            <a:off x="9694389" y="5055870"/>
            <a:ext cx="1907895" cy="461665"/>
          </a:xfrm>
          <a:prstGeom prst="rect">
            <a:avLst/>
          </a:prstGeom>
          <a:noFill/>
        </p:spPr>
        <p:txBody>
          <a:bodyPr wrap="none" rtlCol="0">
            <a:spAutoFit/>
          </a:bodyPr>
          <a:lstStyle/>
          <a:p>
            <a:r>
              <a:rPr lang="en-US" sz="2400" dirty="0">
                <a:solidFill>
                  <a:schemeClr val="bg1"/>
                </a:solidFill>
              </a:rPr>
              <a:t>June 26, 2023</a:t>
            </a:r>
          </a:p>
        </p:txBody>
      </p:sp>
    </p:spTree>
    <p:extLst>
      <p:ext uri="{BB962C8B-B14F-4D97-AF65-F5344CB8AC3E}">
        <p14:creationId xmlns:p14="http://schemas.microsoft.com/office/powerpoint/2010/main" val="2208318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10</a:t>
            </a:fld>
            <a:endParaRPr lang="en-US" dirty="0"/>
          </a:p>
        </p:txBody>
      </p:sp>
      <p:graphicFrame>
        <p:nvGraphicFramePr>
          <p:cNvPr id="4" name="Table 3">
            <a:extLst>
              <a:ext uri="{FF2B5EF4-FFF2-40B4-BE49-F238E27FC236}">
                <a16:creationId xmlns:a16="http://schemas.microsoft.com/office/drawing/2014/main" id="{7540DC44-6982-4099-8443-BD11B6FD100B}"/>
              </a:ext>
            </a:extLst>
          </p:cNvPr>
          <p:cNvGraphicFramePr>
            <a:graphicFrameLocks noGrp="1"/>
          </p:cNvGraphicFramePr>
          <p:nvPr>
            <p:extLst>
              <p:ext uri="{D42A27DB-BD31-4B8C-83A1-F6EECF244321}">
                <p14:modId xmlns:p14="http://schemas.microsoft.com/office/powerpoint/2010/main" val="1297936395"/>
              </p:ext>
            </p:extLst>
          </p:nvPr>
        </p:nvGraphicFramePr>
        <p:xfrm>
          <a:off x="252663" y="1418167"/>
          <a:ext cx="6641431" cy="4716385"/>
        </p:xfrm>
        <a:graphic>
          <a:graphicData uri="http://schemas.openxmlformats.org/drawingml/2006/table">
            <a:tbl>
              <a:tblPr/>
              <a:tblGrid>
                <a:gridCol w="6087979">
                  <a:extLst>
                    <a:ext uri="{9D8B030D-6E8A-4147-A177-3AD203B41FA5}">
                      <a16:colId xmlns:a16="http://schemas.microsoft.com/office/drawing/2014/main" val="2160349903"/>
                    </a:ext>
                  </a:extLst>
                </a:gridCol>
                <a:gridCol w="553452">
                  <a:extLst>
                    <a:ext uri="{9D8B030D-6E8A-4147-A177-3AD203B41FA5}">
                      <a16:colId xmlns:a16="http://schemas.microsoft.com/office/drawing/2014/main" val="624290928"/>
                    </a:ext>
                  </a:extLst>
                </a:gridCol>
              </a:tblGrid>
              <a:tr h="306080">
                <a:tc>
                  <a:txBody>
                    <a:bodyPr/>
                    <a:lstStyle/>
                    <a:p>
                      <a:pPr algn="ctr" rtl="0" fontAlgn="base"/>
                      <a:r>
                        <a:rPr lang="en-US" sz="1400" b="1" i="0" dirty="0">
                          <a:solidFill>
                            <a:srgbClr val="000000"/>
                          </a:solidFill>
                          <a:effectLst/>
                          <a:latin typeface="Calibri" panose="020F0502020204030204" pitchFamily="34" charset="0"/>
                        </a:rPr>
                        <a:t>Priorities </a:t>
                      </a:r>
                      <a:r>
                        <a:rPr lang="en-US" sz="1400" b="0" i="0" dirty="0">
                          <a:solidFill>
                            <a:srgbClr val="000000"/>
                          </a:solidFill>
                          <a:effectLst/>
                          <a:latin typeface="Calibri" panose="020F0502020204030204" pitchFamily="34" charset="0"/>
                        </a:rPr>
                        <a:t>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0" fontAlgn="base"/>
                      <a:r>
                        <a:rPr lang="en-US" sz="1400" b="1" i="0" dirty="0">
                          <a:solidFill>
                            <a:srgbClr val="000000"/>
                          </a:solidFill>
                          <a:effectLst/>
                          <a:latin typeface="Calibri" panose="020F0502020204030204" pitchFamily="34" charset="0"/>
                        </a:rPr>
                        <a:t>n</a:t>
                      </a:r>
                      <a:r>
                        <a:rPr lang="en-US" sz="1400" b="0" i="0" dirty="0">
                          <a:solidFill>
                            <a:srgbClr val="000000"/>
                          </a:solidFill>
                          <a:effectLst/>
                          <a:latin typeface="Calibri" panose="020F0502020204030204" pitchFamily="34" charset="0"/>
                        </a:rPr>
                        <a:t>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72844677"/>
                  </a:ext>
                </a:extLst>
              </a:tr>
              <a:tr h="390301">
                <a:tc>
                  <a:txBody>
                    <a:bodyPr/>
                    <a:lstStyle/>
                    <a:p>
                      <a:pPr algn="l" rtl="0" fontAlgn="base"/>
                      <a:r>
                        <a:rPr lang="en-US" sz="1400" b="0" i="0" dirty="0">
                          <a:solidFill>
                            <a:srgbClr val="000000"/>
                          </a:solidFill>
                          <a:effectLst/>
                          <a:latin typeface="Calibri" panose="020F0502020204030204" pitchFamily="34" charset="0"/>
                        </a:rPr>
                        <a:t>Mental Health, Mental Well-being, Suicide Prevention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33 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61269"/>
                  </a:ext>
                </a:extLst>
              </a:tr>
              <a:tr h="491760">
                <a:tc>
                  <a:txBody>
                    <a:bodyPr/>
                    <a:lstStyle/>
                    <a:p>
                      <a:pPr algn="l" rtl="0" fontAlgn="base"/>
                      <a:r>
                        <a:rPr lang="en-US" sz="1400" b="0" i="0" dirty="0">
                          <a:solidFill>
                            <a:srgbClr val="000000"/>
                          </a:solidFill>
                          <a:effectLst/>
                          <a:latin typeface="Calibri" panose="020F0502020204030204" pitchFamily="34" charset="0"/>
                        </a:rPr>
                        <a:t>Maternal and Child Health, Early Prenatal Care, Infant Mortality, Child Development, Strong Start for Children </a:t>
                      </a:r>
                      <a:endParaRPr lang="en-US" sz="3600" b="0" i="0" dirty="0">
                        <a:effectLst/>
                      </a:endParaRPr>
                    </a:p>
                  </a:txBody>
                  <a:tcPr marL="58779" marR="58779" marT="29389" marB="2938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22 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549342"/>
                  </a:ext>
                </a:extLst>
              </a:tr>
              <a:tr h="491760">
                <a:tc>
                  <a:txBody>
                    <a:bodyPr/>
                    <a:lstStyle/>
                    <a:p>
                      <a:pPr algn="l" rtl="0" fontAlgn="base"/>
                      <a:r>
                        <a:rPr lang="en-US" sz="1400" b="0" i="0" dirty="0">
                          <a:solidFill>
                            <a:srgbClr val="000000"/>
                          </a:solidFill>
                          <a:effectLst/>
                          <a:latin typeface="Calibri" panose="020F0502020204030204" pitchFamily="34" charset="0"/>
                        </a:rPr>
                        <a:t>Healthcare Access, Rural &amp; Urban Underserved Health, Uninsured, Primary Care Clinicians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21 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459888"/>
                  </a:ext>
                </a:extLst>
              </a:tr>
              <a:tr h="390301">
                <a:tc>
                  <a:txBody>
                    <a:bodyPr/>
                    <a:lstStyle/>
                    <a:p>
                      <a:pPr algn="l" rtl="0" fontAlgn="base"/>
                      <a:r>
                        <a:rPr lang="en-US" sz="1400" b="0" i="0" dirty="0">
                          <a:solidFill>
                            <a:srgbClr val="000000"/>
                          </a:solidFill>
                          <a:effectLst/>
                          <a:latin typeface="Calibri" panose="020F0502020204030204" pitchFamily="34" charset="0"/>
                        </a:rPr>
                        <a:t>Chronic Disease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19 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438568"/>
                  </a:ext>
                </a:extLst>
              </a:tr>
              <a:tr h="390301">
                <a:tc>
                  <a:txBody>
                    <a:bodyPr/>
                    <a:lstStyle/>
                    <a:p>
                      <a:pPr algn="l" rtl="0" fontAlgn="base"/>
                      <a:r>
                        <a:rPr lang="en-US" sz="1400" b="0" i="0" dirty="0">
                          <a:solidFill>
                            <a:srgbClr val="000000"/>
                          </a:solidFill>
                          <a:effectLst/>
                          <a:latin typeface="Calibri" panose="020F0502020204030204" pitchFamily="34" charset="0"/>
                        </a:rPr>
                        <a:t>Substance Misuse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19 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57397"/>
                  </a:ext>
                </a:extLst>
              </a:tr>
              <a:tr h="491760">
                <a:tc>
                  <a:txBody>
                    <a:bodyPr/>
                    <a:lstStyle/>
                    <a:p>
                      <a:pPr algn="l" rtl="0" fontAlgn="base"/>
                      <a:r>
                        <a:rPr lang="en-US" sz="1400" b="0" i="0" dirty="0">
                          <a:solidFill>
                            <a:srgbClr val="000000"/>
                          </a:solidFill>
                          <a:effectLst/>
                          <a:latin typeface="Calibri" panose="020F0502020204030204" pitchFamily="34" charset="0"/>
                        </a:rPr>
                        <a:t>Healthy Weight, Nutrition, Physical Activity, Healthy Food, Obesity &amp; Diabetes </a:t>
                      </a:r>
                      <a:endParaRPr lang="en-US" sz="3600" b="0" i="0" dirty="0">
                        <a:effectLst/>
                      </a:endParaRPr>
                    </a:p>
                  </a:txBody>
                  <a:tcPr marL="58779" marR="58779" marT="29389" marB="2938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17 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887473"/>
                  </a:ext>
                </a:extLst>
              </a:tr>
              <a:tr h="491760">
                <a:tc>
                  <a:txBody>
                    <a:bodyPr/>
                    <a:lstStyle/>
                    <a:p>
                      <a:pPr algn="l" rtl="0" fontAlgn="base"/>
                      <a:r>
                        <a:rPr lang="en-US" sz="1400" b="0" i="0" dirty="0">
                          <a:solidFill>
                            <a:srgbClr val="000000"/>
                          </a:solidFill>
                          <a:effectLst/>
                          <a:latin typeface="Calibri" panose="020F0502020204030204" pitchFamily="34" charset="0"/>
                        </a:rPr>
                        <a:t>Social Determinants of Health, Health in All Policies, Community conditions, Health Disparities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12 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116964"/>
                  </a:ext>
                </a:extLst>
              </a:tr>
              <a:tr h="390301">
                <a:tc>
                  <a:txBody>
                    <a:bodyPr/>
                    <a:lstStyle/>
                    <a:p>
                      <a:pPr algn="l" rtl="0" fontAlgn="base"/>
                      <a:r>
                        <a:rPr lang="en-US" sz="1400" b="0" i="0" dirty="0">
                          <a:solidFill>
                            <a:srgbClr val="000000"/>
                          </a:solidFill>
                          <a:effectLst/>
                          <a:latin typeface="Calibri" panose="020F0502020204030204" pitchFamily="34" charset="0"/>
                        </a:rPr>
                        <a:t>Health Equity, Health Literacy, Institutional bias, Health Education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9 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132808"/>
                  </a:ext>
                </a:extLst>
              </a:tr>
              <a:tr h="390301">
                <a:tc>
                  <a:txBody>
                    <a:bodyPr/>
                    <a:lstStyle/>
                    <a:p>
                      <a:pPr algn="l" rtl="0" fontAlgn="base"/>
                      <a:r>
                        <a:rPr lang="en-US" sz="1400" b="0" i="0" dirty="0">
                          <a:solidFill>
                            <a:srgbClr val="000000"/>
                          </a:solidFill>
                          <a:effectLst/>
                          <a:latin typeface="Calibri" panose="020F0502020204030204" pitchFamily="34" charset="0"/>
                        </a:rPr>
                        <a:t>Whole Person Care, Patient-centered Care, Wellness </a:t>
                      </a:r>
                      <a:endParaRPr lang="en-US" sz="3600" b="0" i="0" dirty="0">
                        <a:effectLst/>
                      </a:endParaRPr>
                    </a:p>
                  </a:txBody>
                  <a:tcPr marL="58779" marR="58779" marT="29389" marB="2938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9 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809424"/>
                  </a:ext>
                </a:extLst>
              </a:tr>
              <a:tr h="491760">
                <a:tc>
                  <a:txBody>
                    <a:bodyPr/>
                    <a:lstStyle/>
                    <a:p>
                      <a:pPr algn="l" rtl="0" fontAlgn="base"/>
                      <a:r>
                        <a:rPr lang="en-US" sz="1400" b="0" i="0" dirty="0">
                          <a:solidFill>
                            <a:srgbClr val="000000"/>
                          </a:solidFill>
                          <a:effectLst/>
                          <a:latin typeface="Calibri" panose="020F0502020204030204" pitchFamily="34" charset="0"/>
                        </a:rPr>
                        <a:t>Adverse Childhood Experiences, Resilient Children, Early Childhood Development </a:t>
                      </a:r>
                      <a:endParaRPr lang="en-US" sz="3600" b="0" i="0" dirty="0">
                        <a:effectLst/>
                      </a:endParaRPr>
                    </a:p>
                  </a:txBody>
                  <a:tcPr marL="58779" marR="58779" marT="29389" marB="2938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000000"/>
                          </a:solidFill>
                          <a:effectLst/>
                          <a:latin typeface="Calibri" panose="020F0502020204030204" pitchFamily="34" charset="0"/>
                        </a:rPr>
                        <a:t>8 </a:t>
                      </a:r>
                      <a:endParaRPr lang="en-US" sz="3600" b="0" i="0" dirty="0">
                        <a:effectLst/>
                      </a:endParaRPr>
                    </a:p>
                  </a:txBody>
                  <a:tcPr marL="58779" marR="58779" marT="29389" marB="29389"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80053"/>
                  </a:ext>
                </a:extLst>
              </a:tr>
            </a:tbl>
          </a:graphicData>
        </a:graphic>
      </p:graphicFrame>
      <p:sp>
        <p:nvSpPr>
          <p:cNvPr id="7" name="TextBox 6">
            <a:extLst>
              <a:ext uri="{FF2B5EF4-FFF2-40B4-BE49-F238E27FC236}">
                <a16:creationId xmlns:a16="http://schemas.microsoft.com/office/drawing/2014/main" id="{ED90D281-C793-40A2-878E-66B0E4EE256E}"/>
              </a:ext>
            </a:extLst>
          </p:cNvPr>
          <p:cNvSpPr txBox="1"/>
          <p:nvPr/>
        </p:nvSpPr>
        <p:spPr>
          <a:xfrm>
            <a:off x="7389341" y="1801226"/>
            <a:ext cx="4193059"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Mental health was a top priority for states, with 65% including it in their SHIPs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Nearly all SHIPs included health equity as a central guiding principal, with 9 separating it out as an individual priority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Among the top 10 most selected priorities, 50% were health factors, and 50% were health outcomes</a:t>
            </a:r>
            <a:endParaRPr lang="en-US" dirty="0">
              <a:cs typeface="Calibri"/>
            </a:endParaRPr>
          </a:p>
        </p:txBody>
      </p:sp>
    </p:spTree>
    <p:extLst>
      <p:ext uri="{BB962C8B-B14F-4D97-AF65-F5344CB8AC3E}">
        <p14:creationId xmlns:p14="http://schemas.microsoft.com/office/powerpoint/2010/main" val="360579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11</a:t>
            </a:fld>
            <a:endParaRPr lang="en-US" dirty="0"/>
          </a:p>
        </p:txBody>
      </p:sp>
      <p:sp>
        <p:nvSpPr>
          <p:cNvPr id="7" name="TextBox 6">
            <a:extLst>
              <a:ext uri="{FF2B5EF4-FFF2-40B4-BE49-F238E27FC236}">
                <a16:creationId xmlns:a16="http://schemas.microsoft.com/office/drawing/2014/main" id="{ED90D281-C793-40A2-878E-66B0E4EE256E}"/>
              </a:ext>
            </a:extLst>
          </p:cNvPr>
          <p:cNvSpPr txBox="1"/>
          <p:nvPr/>
        </p:nvSpPr>
        <p:spPr>
          <a:xfrm>
            <a:off x="7389341" y="1801226"/>
            <a:ext cx="419305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b="0" i="0" dirty="0">
                <a:solidFill>
                  <a:srgbClr val="000000"/>
                </a:solidFill>
                <a:effectLst/>
                <a:latin typeface="Calibri"/>
                <a:cs typeface="Calibri"/>
              </a:rPr>
              <a:t>SHIPS ranged in their emphasis with some focused primarily on health outcomes, and others on health factors.  Some states offered a hybrid model of priorities consisting of health factors and outcomes. </a:t>
            </a:r>
          </a:p>
          <a:p>
            <a:endParaRPr lang="en-US" dirty="0"/>
          </a:p>
          <a:p>
            <a:pPr marL="285750" indent="-285750">
              <a:buFont typeface="Arial" panose="020B0604020202020204" pitchFamily="34" charset="0"/>
              <a:buChar char="•"/>
            </a:pPr>
            <a:r>
              <a:rPr lang="en-US" sz="1800" b="0" i="0" dirty="0">
                <a:solidFill>
                  <a:srgbClr val="000000"/>
                </a:solidFill>
                <a:effectLst/>
                <a:latin typeface="Calibri"/>
                <a:cs typeface="Calibri"/>
              </a:rPr>
              <a:t>82% of SHIPS offered at least one priority that was</a:t>
            </a:r>
            <a:r>
              <a:rPr lang="en-US" dirty="0">
                <a:solidFill>
                  <a:srgbClr val="000000"/>
                </a:solidFill>
                <a:latin typeface="Calibri"/>
                <a:cs typeface="Calibri"/>
              </a:rPr>
              <a:t> </a:t>
            </a:r>
            <a:r>
              <a:rPr lang="en-US" sz="1800" b="0" i="0" dirty="0">
                <a:solidFill>
                  <a:srgbClr val="000000"/>
                </a:solidFill>
                <a:effectLst/>
                <a:latin typeface="Calibri"/>
                <a:cs typeface="Calibri"/>
              </a:rPr>
              <a:t>health factor/</a:t>
            </a:r>
            <a:r>
              <a:rPr lang="en-US" sz="1800" b="0" i="0" dirty="0" err="1">
                <a:solidFill>
                  <a:srgbClr val="000000"/>
                </a:solidFill>
                <a:effectLst/>
                <a:latin typeface="Calibri"/>
                <a:cs typeface="Calibri"/>
              </a:rPr>
              <a:t>SDoH</a:t>
            </a:r>
            <a:r>
              <a:rPr lang="en-US" sz="1800" b="0" i="0" dirty="0">
                <a:solidFill>
                  <a:srgbClr val="000000"/>
                </a:solidFill>
                <a:effectLst/>
                <a:latin typeface="Calibri"/>
                <a:cs typeface="Calibri"/>
              </a:rPr>
              <a:t> focused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 of 51 SHIPs use exclusive health outcome or disease model, including New York</a:t>
            </a:r>
            <a:endParaRPr lang="en-US" dirty="0">
              <a:cs typeface="Calibri"/>
            </a:endParaRPr>
          </a:p>
        </p:txBody>
      </p:sp>
      <p:pic>
        <p:nvPicPr>
          <p:cNvPr id="2050" name="Picture 2">
            <a:extLst>
              <a:ext uri="{FF2B5EF4-FFF2-40B4-BE49-F238E27FC236}">
                <a16:creationId xmlns:a16="http://schemas.microsoft.com/office/drawing/2014/main" id="{664C7D35-9210-4967-B4FE-EB7CAF687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13" y="1576137"/>
            <a:ext cx="6947508" cy="48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0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12</a:t>
            </a:fld>
            <a:endParaRPr lang="en-US" dirty="0"/>
          </a:p>
        </p:txBody>
      </p:sp>
      <p:sp>
        <p:nvSpPr>
          <p:cNvPr id="7" name="TextBox 6">
            <a:extLst>
              <a:ext uri="{FF2B5EF4-FFF2-40B4-BE49-F238E27FC236}">
                <a16:creationId xmlns:a16="http://schemas.microsoft.com/office/drawing/2014/main" id="{ED90D281-C793-40A2-878E-66B0E4EE256E}"/>
              </a:ext>
            </a:extLst>
          </p:cNvPr>
          <p:cNvSpPr txBox="1"/>
          <p:nvPr/>
        </p:nvSpPr>
        <p:spPr>
          <a:xfrm>
            <a:off x="6535098" y="2207229"/>
            <a:ext cx="4774586" cy="3139321"/>
          </a:xfrm>
          <a:prstGeom prst="rect">
            <a:avLst/>
          </a:prstGeom>
          <a:noFill/>
        </p:spPr>
        <p:txBody>
          <a:bodyPr wrap="square" rtlCol="0">
            <a:spAutoFit/>
          </a:bodyPr>
          <a:lstStyle/>
          <a:p>
            <a:pPr algn="l" rtl="0" fontAlgn="base"/>
            <a:r>
              <a:rPr lang="en-US" sz="1800" b="1" i="0" u="sng" dirty="0">
                <a:solidFill>
                  <a:srgbClr val="002060"/>
                </a:solidFill>
                <a:effectLst/>
                <a:latin typeface="Calibri" panose="020F0502020204030204" pitchFamily="34" charset="0"/>
              </a:rPr>
              <a:t>New Hampshire – Health Outcome Focus</a:t>
            </a:r>
            <a:r>
              <a:rPr lang="en-US" sz="1800" b="0" i="0" dirty="0">
                <a:solidFill>
                  <a:srgbClr val="002060"/>
                </a:solidFill>
                <a:effectLst/>
                <a:latin typeface="Calibri" panose="020F0502020204030204" pitchFamily="34" charset="0"/>
              </a:rPr>
              <a:t> </a:t>
            </a:r>
            <a:endParaRPr lang="en-US" b="0" i="0" dirty="0">
              <a:solidFill>
                <a:srgbClr val="00206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Tobacco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Obesity and Diabetes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Heart Disease and Stroke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Healthy Mothers and Babies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Cancer Prevention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Asthma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Injury Prevention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Infectious Disease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Emergency Preparedness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Misuse of Alcohol and Drugs </a:t>
            </a:r>
          </a:p>
        </p:txBody>
      </p:sp>
      <p:pic>
        <p:nvPicPr>
          <p:cNvPr id="3074" name="Picture 2" descr="An orange outline of a state&#10;&#10;Description automatically generated with medium confidence">
            <a:extLst>
              <a:ext uri="{FF2B5EF4-FFF2-40B4-BE49-F238E27FC236}">
                <a16:creationId xmlns:a16="http://schemas.microsoft.com/office/drawing/2014/main" id="{01CA352B-1207-4142-A671-84A551F24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717" y="1780569"/>
            <a:ext cx="2981325" cy="3990975"/>
          </a:xfrm>
          <a:prstGeom prst="rect">
            <a:avLst/>
          </a:prstGeom>
          <a:solidFill>
            <a:schemeClr val="bg1"/>
          </a:solidFill>
        </p:spPr>
      </p:pic>
    </p:spTree>
    <p:extLst>
      <p:ext uri="{BB962C8B-B14F-4D97-AF65-F5344CB8AC3E}">
        <p14:creationId xmlns:p14="http://schemas.microsoft.com/office/powerpoint/2010/main" val="177749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13</a:t>
            </a:fld>
            <a:endParaRPr lang="en-US" dirty="0"/>
          </a:p>
        </p:txBody>
      </p:sp>
      <p:sp>
        <p:nvSpPr>
          <p:cNvPr id="7" name="TextBox 6">
            <a:extLst>
              <a:ext uri="{FF2B5EF4-FFF2-40B4-BE49-F238E27FC236}">
                <a16:creationId xmlns:a16="http://schemas.microsoft.com/office/drawing/2014/main" id="{ED90D281-C793-40A2-878E-66B0E4EE256E}"/>
              </a:ext>
            </a:extLst>
          </p:cNvPr>
          <p:cNvSpPr txBox="1"/>
          <p:nvPr/>
        </p:nvSpPr>
        <p:spPr>
          <a:xfrm>
            <a:off x="6745595" y="2690336"/>
            <a:ext cx="4774586" cy="1477328"/>
          </a:xfrm>
          <a:prstGeom prst="rect">
            <a:avLst/>
          </a:prstGeom>
          <a:noFill/>
        </p:spPr>
        <p:txBody>
          <a:bodyPr wrap="square" rtlCol="0">
            <a:spAutoFit/>
          </a:bodyPr>
          <a:lstStyle/>
          <a:p>
            <a:pPr algn="l" rtl="0" fontAlgn="base"/>
            <a:r>
              <a:rPr lang="en-US" sz="1800" b="1" i="0" u="sng" dirty="0">
                <a:solidFill>
                  <a:srgbClr val="002060"/>
                </a:solidFill>
                <a:effectLst/>
                <a:latin typeface="Calibri" panose="020F0502020204030204" pitchFamily="34" charset="0"/>
              </a:rPr>
              <a:t>Connecticut – Health Factor Focus</a:t>
            </a:r>
            <a:r>
              <a:rPr lang="en-US" sz="1800" b="0" i="0" dirty="0">
                <a:solidFill>
                  <a:srgbClr val="002060"/>
                </a:solidFill>
                <a:effectLst/>
                <a:latin typeface="Calibri" panose="020F0502020204030204" pitchFamily="34" charset="0"/>
              </a:rPr>
              <a:t> </a:t>
            </a:r>
            <a:endParaRPr lang="en-US" b="0" i="0" dirty="0">
              <a:solidFill>
                <a:srgbClr val="00206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Access to Health Care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Economic Stability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Healthy Food and Housing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Community Strength and Resilience </a:t>
            </a:r>
          </a:p>
        </p:txBody>
      </p:sp>
      <p:pic>
        <p:nvPicPr>
          <p:cNvPr id="4100" name="Picture 4">
            <a:extLst>
              <a:ext uri="{FF2B5EF4-FFF2-40B4-BE49-F238E27FC236}">
                <a16:creationId xmlns:a16="http://schemas.microsoft.com/office/drawing/2014/main" id="{5ED61385-E7D8-434E-9207-DDDDFAA8D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19" y="2743426"/>
            <a:ext cx="37814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6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14</a:t>
            </a:fld>
            <a:endParaRPr lang="en-US" dirty="0"/>
          </a:p>
        </p:txBody>
      </p:sp>
      <p:sp>
        <p:nvSpPr>
          <p:cNvPr id="7" name="TextBox 6">
            <a:extLst>
              <a:ext uri="{FF2B5EF4-FFF2-40B4-BE49-F238E27FC236}">
                <a16:creationId xmlns:a16="http://schemas.microsoft.com/office/drawing/2014/main" id="{ED90D281-C793-40A2-878E-66B0E4EE256E}"/>
              </a:ext>
            </a:extLst>
          </p:cNvPr>
          <p:cNvSpPr txBox="1"/>
          <p:nvPr/>
        </p:nvSpPr>
        <p:spPr>
          <a:xfrm>
            <a:off x="6504963" y="2206096"/>
            <a:ext cx="4774586" cy="3139321"/>
          </a:xfrm>
          <a:prstGeom prst="rect">
            <a:avLst/>
          </a:prstGeom>
          <a:noFill/>
        </p:spPr>
        <p:txBody>
          <a:bodyPr wrap="square" rtlCol="0">
            <a:spAutoFit/>
          </a:bodyPr>
          <a:lstStyle/>
          <a:p>
            <a:pPr algn="l" rtl="0" fontAlgn="base"/>
            <a:r>
              <a:rPr lang="en-US" sz="1800" b="1" i="0" u="sng" dirty="0">
                <a:solidFill>
                  <a:srgbClr val="002060"/>
                </a:solidFill>
                <a:effectLst/>
                <a:latin typeface="Calibri" panose="020F0502020204030204" pitchFamily="34" charset="0"/>
              </a:rPr>
              <a:t>Ohio – Hybrid Health Outcome/Factor Focus</a:t>
            </a:r>
            <a:r>
              <a:rPr lang="en-US" sz="1800" b="0" i="0" dirty="0">
                <a:solidFill>
                  <a:srgbClr val="002060"/>
                </a:solidFill>
                <a:effectLst/>
                <a:latin typeface="Calibri" panose="020F0502020204030204" pitchFamily="34" charset="0"/>
              </a:rPr>
              <a:t> </a:t>
            </a:r>
            <a:endParaRPr lang="en-US" b="0" i="0" dirty="0">
              <a:solidFill>
                <a:srgbClr val="00206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dirty="0">
              <a:solidFill>
                <a:srgbClr val="000000"/>
              </a:solidFill>
              <a:latin typeface="Segoe UI" panose="020B0502040204020203" pitchFamily="34" charset="0"/>
            </a:endParaRPr>
          </a:p>
          <a:p>
            <a:pPr algn="l" rtl="0" fontAlgn="base"/>
            <a:r>
              <a:rPr lang="en-US" sz="1800" b="0" i="0" dirty="0">
                <a:solidFill>
                  <a:srgbClr val="002060"/>
                </a:solidFill>
                <a:effectLst/>
                <a:latin typeface="Calibri" panose="020F0502020204030204" pitchFamily="34" charset="0"/>
              </a:rPr>
              <a:t>Health Factor Priorities: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Community conditions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behaviors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Access to care </a:t>
            </a:r>
          </a:p>
          <a:p>
            <a:pPr algn="l" rtl="0" fontAlgn="base"/>
            <a:endParaRPr lang="en-US" sz="1800" b="0" i="0" dirty="0">
              <a:solidFill>
                <a:srgbClr val="002060"/>
              </a:solidFill>
              <a:effectLst/>
              <a:latin typeface="Calibri" panose="020F0502020204030204" pitchFamily="34" charset="0"/>
            </a:endParaRPr>
          </a:p>
          <a:p>
            <a:pPr algn="l" rtl="0" fontAlgn="base"/>
            <a:r>
              <a:rPr lang="en-US" sz="1800" b="0" i="0" dirty="0">
                <a:solidFill>
                  <a:srgbClr val="002060"/>
                </a:solidFill>
                <a:effectLst/>
                <a:latin typeface="Calibri" panose="020F0502020204030204" pitchFamily="34" charset="0"/>
              </a:rPr>
              <a:t>Health outcome priorities: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Mental health and addiction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Chronic disease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Maternal and infant health </a:t>
            </a:r>
          </a:p>
        </p:txBody>
      </p:sp>
      <p:pic>
        <p:nvPicPr>
          <p:cNvPr id="5122" name="Picture 2" descr="An orange outline of a state&#10;&#10;Description automatically generated with medium confidence">
            <a:extLst>
              <a:ext uri="{FF2B5EF4-FFF2-40B4-BE49-F238E27FC236}">
                <a16:creationId xmlns:a16="http://schemas.microsoft.com/office/drawing/2014/main" id="{0AA1810A-0BBE-4977-9AB8-92F4B0790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19" y="2206096"/>
            <a:ext cx="4048125"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7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30AB-21DA-AC3B-4CB5-CC177DCBFC63}"/>
              </a:ext>
            </a:extLst>
          </p:cNvPr>
          <p:cNvSpPr>
            <a:spLocks noGrp="1"/>
          </p:cNvSpPr>
          <p:nvPr>
            <p:ph type="title"/>
          </p:nvPr>
        </p:nvSpPr>
        <p:spPr/>
        <p:txBody>
          <a:bodyPr>
            <a:normAutofit/>
          </a:bodyPr>
          <a:lstStyle/>
          <a:p>
            <a:r>
              <a:rPr lang="en-US" sz="4400" dirty="0"/>
              <a:t>Summary</a:t>
            </a:r>
          </a:p>
        </p:txBody>
      </p:sp>
      <p:sp>
        <p:nvSpPr>
          <p:cNvPr id="3" name="Slide Number Placeholder 2">
            <a:extLst>
              <a:ext uri="{FF2B5EF4-FFF2-40B4-BE49-F238E27FC236}">
                <a16:creationId xmlns:a16="http://schemas.microsoft.com/office/drawing/2014/main" id="{3CFE66BC-1CB5-CB93-CD1D-06D2FCE39FE2}"/>
              </a:ext>
            </a:extLst>
          </p:cNvPr>
          <p:cNvSpPr>
            <a:spLocks noGrp="1"/>
          </p:cNvSpPr>
          <p:nvPr>
            <p:ph type="sldNum" sz="quarter" idx="12"/>
          </p:nvPr>
        </p:nvSpPr>
        <p:spPr/>
        <p:txBody>
          <a:bodyPr/>
          <a:lstStyle/>
          <a:p>
            <a:fld id="{A7754AA7-8025-408E-B296-E2B43FE08638}" type="slidenum">
              <a:rPr lang="en-US" smtClean="0"/>
              <a:t>15</a:t>
            </a:fld>
            <a:endParaRPr lang="en-US"/>
          </a:p>
        </p:txBody>
      </p:sp>
      <p:sp>
        <p:nvSpPr>
          <p:cNvPr id="4" name="TextBox 3">
            <a:extLst>
              <a:ext uri="{FF2B5EF4-FFF2-40B4-BE49-F238E27FC236}">
                <a16:creationId xmlns:a16="http://schemas.microsoft.com/office/drawing/2014/main" id="{7C71F290-B3CB-616B-3A7B-CD952A56240B}"/>
              </a:ext>
            </a:extLst>
          </p:cNvPr>
          <p:cNvSpPr txBox="1"/>
          <p:nvPr/>
        </p:nvSpPr>
        <p:spPr>
          <a:xfrm>
            <a:off x="503722" y="1367222"/>
            <a:ext cx="10972800"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State Health Improvement Plan model encourages a multisector collaboration of invested stakeholders in drafting a plan that incorporates the Social Determinants of Health as a core guiding framework in setting forth a long-term, systematic plan for addressing identified health priorities.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significant majority (82%) of states have adopted plans that either wholly or in-part consist of priorities that address health factors.  </a:t>
            </a:r>
          </a:p>
          <a:p>
            <a:pPr marL="742950" lvl="1" indent="-285750">
              <a:buFont typeface="Arial" panose="020B0604020202020204" pitchFamily="34" charset="0"/>
              <a:buChar char="•"/>
            </a:pPr>
            <a:r>
              <a:rPr lang="en-US" dirty="0"/>
              <a:t>New York is one of nine states using  primarily a health outcome/disease-based model.</a:t>
            </a:r>
            <a:endParaRPr lang="en-US" dirty="0">
              <a:cs typeface="Calibri"/>
            </a:endParaRPr>
          </a:p>
          <a:p>
            <a:pPr marL="285750" indent="-285750">
              <a:buFont typeface="Arial" panose="020B0604020202020204" pitchFamily="34" charset="0"/>
              <a:buChar char="•"/>
            </a:pP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rPr>
              <a:t> </a:t>
            </a:r>
            <a:r>
              <a:rPr lang="en-US" b="1" dirty="0">
                <a:solidFill>
                  <a:srgbClr val="002060"/>
                </a:solidFill>
              </a:rPr>
              <a:t>NYSDOH recommends:</a:t>
            </a:r>
            <a:endParaRPr lang="en-US" b="1" dirty="0">
              <a:solidFill>
                <a:srgbClr val="002060"/>
              </a:solidFill>
              <a:cs typeface="Calibri"/>
            </a:endParaRPr>
          </a:p>
          <a:p>
            <a:pPr marL="742950" lvl="1" indent="-285750">
              <a:buFont typeface="Arial" panose="020B0604020202020204" pitchFamily="34" charset="0"/>
              <a:buChar char="•"/>
            </a:pPr>
            <a:r>
              <a:rPr lang="en-US" dirty="0"/>
              <a:t>The Prevention Agenda, New York State’s Health Improvement Plan, be a bold and innovative agenda, grounded in health equity and built upon a framework that addresses the social factors that determine health status, and includes meaningful community engagement. </a:t>
            </a:r>
            <a:endParaRPr lang="en-US" dirty="0">
              <a:cs typeface="Calibri"/>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Ad Hoc Committee to Support the New York State Prevention Agenda be given a charge to advise the Department on how to ensure that health equity and the social factors determining health status are foundational to the 2025-2030 NYS Prevention Agenda priorities.</a:t>
            </a:r>
            <a:endParaRPr lang="en-US" dirty="0">
              <a:cs typeface="Calibri"/>
            </a:endParaRP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656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State Health Improvement Plans (SHIPs)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2</a:t>
            </a:fld>
            <a:endParaRPr lang="en-US" dirty="0"/>
          </a:p>
        </p:txBody>
      </p:sp>
      <p:sp>
        <p:nvSpPr>
          <p:cNvPr id="8" name="TextBox 7">
            <a:extLst>
              <a:ext uri="{FF2B5EF4-FFF2-40B4-BE49-F238E27FC236}">
                <a16:creationId xmlns:a16="http://schemas.microsoft.com/office/drawing/2014/main" id="{8C7B3C59-E01C-452F-9B7E-C3B14928644F}"/>
              </a:ext>
            </a:extLst>
          </p:cNvPr>
          <p:cNvSpPr txBox="1"/>
          <p:nvPr/>
        </p:nvSpPr>
        <p:spPr>
          <a:xfrm>
            <a:off x="227950" y="1580315"/>
            <a:ext cx="7460229" cy="4401205"/>
          </a:xfrm>
          <a:prstGeom prst="rect">
            <a:avLst/>
          </a:prstGeom>
          <a:noFill/>
        </p:spPr>
        <p:txBody>
          <a:bodyPr wrap="square" rtlCol="0">
            <a:spAutoFit/>
          </a:bodyPr>
          <a:lstStyle/>
          <a:p>
            <a:r>
              <a:rPr lang="en-US" sz="2000" dirty="0"/>
              <a:t>The Prevention Agenda 2019-2024 is New York State's health improvement plan:</a:t>
            </a:r>
          </a:p>
          <a:p>
            <a:endParaRPr lang="en-US" sz="2000" dirty="0"/>
          </a:p>
          <a:p>
            <a:pPr marL="285750" indent="-285750">
              <a:buFont typeface="Arial" panose="020B0604020202020204" pitchFamily="34" charset="0"/>
              <a:buChar char="•"/>
            </a:pPr>
            <a:r>
              <a:rPr lang="en-US" sz="2000" dirty="0"/>
              <a:t>State Health Assessment (SHA)/State Health Improvement Plan (SHIP) is a framework for states to engage in a collaborative effort to assess and address health priorities through marshalling a broad coalition of stakeholders and resources in implementing evidence-based and data-driven interventions and developing measurable and achievable health objectives and indicators.</a:t>
            </a:r>
          </a:p>
          <a:p>
            <a:pPr marL="285750" indent="-285750">
              <a:buFont typeface="Arial" panose="020B0604020202020204" pitchFamily="34" charset="0"/>
              <a:buChar char="•"/>
            </a:pPr>
            <a:r>
              <a:rPr lang="en-US" sz="2000" dirty="0"/>
              <a:t>SHA and SHIP, and a health department’s organizational strategic plan, are prerequisites for PHAB Accreditation. </a:t>
            </a:r>
          </a:p>
          <a:p>
            <a:pPr marL="285750" indent="-285750">
              <a:buFont typeface="Arial" panose="020B0604020202020204" pitchFamily="34" charset="0"/>
              <a:buChar char="•"/>
            </a:pPr>
            <a:r>
              <a:rPr lang="en-US" sz="2000" dirty="0"/>
              <a:t>ASTHO maintains comprehensive guidance on the SHA/SHIP framework, the NYS Prevention Agenda Dashboards are held up as an example within that guidance.</a:t>
            </a:r>
          </a:p>
        </p:txBody>
      </p:sp>
      <p:pic>
        <p:nvPicPr>
          <p:cNvPr id="10" name="Picture 9" descr="A person riding a bicycle&#10;&#10;Description automatically generated">
            <a:extLst>
              <a:ext uri="{FF2B5EF4-FFF2-40B4-BE49-F238E27FC236}">
                <a16:creationId xmlns:a16="http://schemas.microsoft.com/office/drawing/2014/main" id="{1DE66967-692E-4C80-BCA2-C044D8730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38" y="1884514"/>
            <a:ext cx="1016232" cy="1524347"/>
          </a:xfrm>
          <a:prstGeom prst="rect">
            <a:avLst/>
          </a:prstGeom>
        </p:spPr>
      </p:pic>
      <p:pic>
        <p:nvPicPr>
          <p:cNvPr id="12" name="Picture 11" descr="A body of water with trees in the background&#10;&#10;Description automatically generated with medium confidence">
            <a:extLst>
              <a:ext uri="{FF2B5EF4-FFF2-40B4-BE49-F238E27FC236}">
                <a16:creationId xmlns:a16="http://schemas.microsoft.com/office/drawing/2014/main" id="{69E6E7EF-F2F4-4C30-A16F-BEF6EEEB5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041" y="1884513"/>
            <a:ext cx="996776" cy="1524347"/>
          </a:xfrm>
          <a:prstGeom prst="rect">
            <a:avLst/>
          </a:prstGeom>
        </p:spPr>
      </p:pic>
      <p:pic>
        <p:nvPicPr>
          <p:cNvPr id="14" name="Picture 13" descr="A person holding a baby&#10;&#10;Description automatically generated">
            <a:extLst>
              <a:ext uri="{FF2B5EF4-FFF2-40B4-BE49-F238E27FC236}">
                <a16:creationId xmlns:a16="http://schemas.microsoft.com/office/drawing/2014/main" id="{C399BAB2-45EC-404B-847F-86394C6B4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638" y="3626687"/>
            <a:ext cx="1016232" cy="1524347"/>
          </a:xfrm>
          <a:prstGeom prst="rect">
            <a:avLst/>
          </a:prstGeom>
        </p:spPr>
      </p:pic>
      <p:pic>
        <p:nvPicPr>
          <p:cNvPr id="16" name="Picture 15" descr="A picture containing person, indoor&#10;&#10;Description automatically generated">
            <a:extLst>
              <a:ext uri="{FF2B5EF4-FFF2-40B4-BE49-F238E27FC236}">
                <a16:creationId xmlns:a16="http://schemas.microsoft.com/office/drawing/2014/main" id="{1D6135A9-89D9-462E-A996-18958AF83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041" y="3626688"/>
            <a:ext cx="996776" cy="1524345"/>
          </a:xfrm>
          <a:prstGeom prst="rect">
            <a:avLst/>
          </a:prstGeom>
        </p:spPr>
      </p:pic>
      <p:pic>
        <p:nvPicPr>
          <p:cNvPr id="18" name="Picture 17" descr="A picture containing person, indoor&#10;&#10;Description automatically generated">
            <a:extLst>
              <a:ext uri="{FF2B5EF4-FFF2-40B4-BE49-F238E27FC236}">
                <a16:creationId xmlns:a16="http://schemas.microsoft.com/office/drawing/2014/main" id="{27404611-3518-4D51-9818-8ED5B0ABD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7988" y="2717702"/>
            <a:ext cx="916062" cy="1374093"/>
          </a:xfrm>
          <a:prstGeom prst="rect">
            <a:avLst/>
          </a:prstGeom>
        </p:spPr>
      </p:pic>
    </p:spTree>
    <p:extLst>
      <p:ext uri="{BB962C8B-B14F-4D97-AF65-F5344CB8AC3E}">
        <p14:creationId xmlns:p14="http://schemas.microsoft.com/office/powerpoint/2010/main" val="317401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SHIP Process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3</a:t>
            </a:fld>
            <a:endParaRPr lang="en-US" dirty="0"/>
          </a:p>
        </p:txBody>
      </p:sp>
      <p:sp>
        <p:nvSpPr>
          <p:cNvPr id="5" name="TextBox 4">
            <a:extLst>
              <a:ext uri="{FF2B5EF4-FFF2-40B4-BE49-F238E27FC236}">
                <a16:creationId xmlns:a16="http://schemas.microsoft.com/office/drawing/2014/main" id="{AFD8309D-7FD7-4B9D-9C29-B6C7C1F5D594}"/>
              </a:ext>
            </a:extLst>
          </p:cNvPr>
          <p:cNvSpPr txBox="1"/>
          <p:nvPr/>
        </p:nvSpPr>
        <p:spPr>
          <a:xfrm>
            <a:off x="413084" y="1565216"/>
            <a:ext cx="8454190" cy="4339650"/>
          </a:xfrm>
          <a:prstGeom prst="rect">
            <a:avLst/>
          </a:prstGeom>
          <a:noFill/>
        </p:spPr>
        <p:txBody>
          <a:bodyPr wrap="square" lIns="91440" tIns="45720" rIns="91440" bIns="45720" rtlCol="0" anchor="t">
            <a:spAutoFit/>
          </a:bodyPr>
          <a:lstStyle/>
          <a:p>
            <a:r>
              <a:rPr lang="en-US" sz="2400" i="1" dirty="0">
                <a:solidFill>
                  <a:srgbClr val="002D73"/>
                </a:solidFill>
              </a:rPr>
              <a:t>PHAB describes the state health improvement process as follows:</a:t>
            </a:r>
          </a:p>
          <a:p>
            <a:endParaRPr lang="en-US" i="1" dirty="0"/>
          </a:p>
          <a:p>
            <a:pPr marL="342900" indent="-342900">
              <a:buFont typeface="+mj-lt"/>
              <a:buAutoNum type="arabicPeriod"/>
            </a:pPr>
            <a:r>
              <a:rPr lang="en-US" i="1" dirty="0"/>
              <a:t>The state health department’s SHIP addresses the needs of all citizens in the state.</a:t>
            </a:r>
          </a:p>
          <a:p>
            <a:pPr marL="342900" indent="-342900">
              <a:buFont typeface="+mj-lt"/>
              <a:buAutoNum type="arabicPeriod"/>
            </a:pPr>
            <a:r>
              <a:rPr lang="en-US" i="1" dirty="0"/>
              <a:t>The SHIP is a long-term, systematic plan to address issues identified in the SHA. </a:t>
            </a:r>
          </a:p>
          <a:p>
            <a:pPr marL="342900" indent="-342900">
              <a:buFont typeface="+mj-lt"/>
              <a:buAutoNum type="arabicPeriod"/>
            </a:pPr>
            <a:r>
              <a:rPr lang="en-US" i="1" dirty="0"/>
              <a:t>The purpose of the SHIP is to describe how the health department and the community it serves will work together to improve the health of the population of the jurisdiction that the health department serves.</a:t>
            </a:r>
          </a:p>
          <a:p>
            <a:pPr marL="342900" indent="-342900">
              <a:buFont typeface="+mj-lt"/>
              <a:buAutoNum type="arabicPeriod"/>
            </a:pPr>
            <a:r>
              <a:rPr lang="en-US" i="1" dirty="0"/>
              <a:t>The community, stakeholders, and partners can use a SHIP to set priorities, direct the use of resources, and develop and implement projects, programs, and policies.</a:t>
            </a:r>
          </a:p>
          <a:p>
            <a:pPr marL="342900" indent="-342900">
              <a:buFont typeface="+mj-lt"/>
              <a:buAutoNum type="arabicPeriod"/>
            </a:pPr>
            <a:r>
              <a:rPr lang="en-US" i="1" dirty="0"/>
              <a:t>The plan is more than the roles and responsibilities of the health </a:t>
            </a:r>
            <a:r>
              <a:rPr lang="en-US" i="1"/>
              <a:t>department alone</a:t>
            </a:r>
            <a:endParaRPr lang="en-US" i="1" dirty="0">
              <a:cs typeface="Calibri"/>
            </a:endParaRPr>
          </a:p>
          <a:p>
            <a:pPr marL="800100" lvl="1" indent="-342900">
              <a:buAutoNum type="alphaLcPeriod"/>
            </a:pPr>
            <a:r>
              <a:rPr lang="en-US" i="1"/>
              <a:t>The plan’s development must include participation of broad set of </a:t>
            </a:r>
            <a:r>
              <a:rPr lang="en-US" i="1" dirty="0"/>
              <a:t>community stakeholders and partners. </a:t>
            </a:r>
            <a:endParaRPr lang="en-US">
              <a:cs typeface="Calibri"/>
            </a:endParaRPr>
          </a:p>
          <a:p>
            <a:pPr marL="342900" indent="-342900">
              <a:buFont typeface="+mj-lt"/>
              <a:buAutoNum type="arabicPeriod"/>
            </a:pPr>
            <a:r>
              <a:rPr lang="en-US" i="1" dirty="0"/>
              <a:t>The planning and implementation process is community-driven.</a:t>
            </a:r>
          </a:p>
          <a:p>
            <a:pPr marL="342900" indent="-342900">
              <a:buFont typeface="+mj-lt"/>
              <a:buAutoNum type="arabicPeriod"/>
            </a:pPr>
            <a:r>
              <a:rPr lang="en-US" i="1" dirty="0"/>
              <a:t>The plan reflects the results of a collaborative planning process that includes significant involvement by a variety of community sectors. </a:t>
            </a:r>
          </a:p>
        </p:txBody>
      </p:sp>
      <p:pic>
        <p:nvPicPr>
          <p:cNvPr id="6" name="Picture 5" descr="A picture containing icon&#10;&#10;Description automatically generated">
            <a:extLst>
              <a:ext uri="{FF2B5EF4-FFF2-40B4-BE49-F238E27FC236}">
                <a16:creationId xmlns:a16="http://schemas.microsoft.com/office/drawing/2014/main" id="{F8F5CD89-BBF5-4E22-AFC6-929C362B3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025" y="2854365"/>
            <a:ext cx="2238375" cy="2038350"/>
          </a:xfrm>
          <a:prstGeom prst="rect">
            <a:avLst/>
          </a:prstGeom>
        </p:spPr>
      </p:pic>
    </p:spTree>
    <p:extLst>
      <p:ext uri="{BB962C8B-B14F-4D97-AF65-F5344CB8AC3E}">
        <p14:creationId xmlns:p14="http://schemas.microsoft.com/office/powerpoint/2010/main" val="316967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30AB-21DA-AC3B-4CB5-CC177DCBFC63}"/>
              </a:ext>
            </a:extLst>
          </p:cNvPr>
          <p:cNvSpPr>
            <a:spLocks noGrp="1"/>
          </p:cNvSpPr>
          <p:nvPr>
            <p:ph type="title"/>
          </p:nvPr>
        </p:nvSpPr>
        <p:spPr/>
        <p:txBody>
          <a:bodyPr>
            <a:normAutofit/>
          </a:bodyPr>
          <a:lstStyle/>
          <a:p>
            <a:r>
              <a:rPr lang="en-US" sz="4400" dirty="0"/>
              <a:t>Healthy People 2030</a:t>
            </a:r>
          </a:p>
        </p:txBody>
      </p:sp>
      <p:sp>
        <p:nvSpPr>
          <p:cNvPr id="3" name="Slide Number Placeholder 2">
            <a:extLst>
              <a:ext uri="{FF2B5EF4-FFF2-40B4-BE49-F238E27FC236}">
                <a16:creationId xmlns:a16="http://schemas.microsoft.com/office/drawing/2014/main" id="{3CFE66BC-1CB5-CB93-CD1D-06D2FCE39FE2}"/>
              </a:ext>
            </a:extLst>
          </p:cNvPr>
          <p:cNvSpPr>
            <a:spLocks noGrp="1"/>
          </p:cNvSpPr>
          <p:nvPr>
            <p:ph type="sldNum" sz="quarter" idx="12"/>
          </p:nvPr>
        </p:nvSpPr>
        <p:spPr/>
        <p:txBody>
          <a:bodyPr/>
          <a:lstStyle/>
          <a:p>
            <a:fld id="{A7754AA7-8025-408E-B296-E2B43FE08638}" type="slidenum">
              <a:rPr lang="en-US" smtClean="0"/>
              <a:t>4</a:t>
            </a:fld>
            <a:endParaRPr lang="en-US"/>
          </a:p>
        </p:txBody>
      </p:sp>
      <p:pic>
        <p:nvPicPr>
          <p:cNvPr id="6" name="Picture 5" descr="Icon&#10;&#10;Description automatically generated with low confidence">
            <a:extLst>
              <a:ext uri="{FF2B5EF4-FFF2-40B4-BE49-F238E27FC236}">
                <a16:creationId xmlns:a16="http://schemas.microsoft.com/office/drawing/2014/main" id="{61A6F040-B71D-0CDB-917E-B8E470409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632" y="1905422"/>
            <a:ext cx="3224414" cy="3224414"/>
          </a:xfrm>
          <a:prstGeom prst="rect">
            <a:avLst/>
          </a:prstGeom>
        </p:spPr>
      </p:pic>
      <p:sp>
        <p:nvSpPr>
          <p:cNvPr id="7" name="TextBox 6">
            <a:extLst>
              <a:ext uri="{FF2B5EF4-FFF2-40B4-BE49-F238E27FC236}">
                <a16:creationId xmlns:a16="http://schemas.microsoft.com/office/drawing/2014/main" id="{9FC3A20E-0291-072E-49B9-A2C2C4FBE9A4}"/>
              </a:ext>
            </a:extLst>
          </p:cNvPr>
          <p:cNvSpPr txBox="1"/>
          <p:nvPr/>
        </p:nvSpPr>
        <p:spPr>
          <a:xfrm>
            <a:off x="816079" y="1674071"/>
            <a:ext cx="6646606" cy="923330"/>
          </a:xfrm>
          <a:prstGeom prst="rect">
            <a:avLst/>
          </a:prstGeom>
          <a:noFill/>
        </p:spPr>
        <p:txBody>
          <a:bodyPr wrap="square" rtlCol="0">
            <a:spAutoFit/>
          </a:bodyPr>
          <a:lstStyle/>
          <a:p>
            <a:r>
              <a:rPr lang="en-US" b="0" i="1" dirty="0">
                <a:solidFill>
                  <a:srgbClr val="0D1941"/>
                </a:solidFill>
                <a:effectLst/>
                <a:latin typeface="Cooper Hewitt"/>
              </a:rPr>
              <a:t>“Healthy People 2030 sets data-driven national objectives to improve health and well-being over the next decade”</a:t>
            </a:r>
            <a:endParaRPr lang="en-US" i="1" dirty="0"/>
          </a:p>
        </p:txBody>
      </p:sp>
      <p:sp>
        <p:nvSpPr>
          <p:cNvPr id="8" name="TextBox 7">
            <a:extLst>
              <a:ext uri="{FF2B5EF4-FFF2-40B4-BE49-F238E27FC236}">
                <a16:creationId xmlns:a16="http://schemas.microsoft.com/office/drawing/2014/main" id="{FDC49541-038C-D5AD-B5BB-F85DD919D294}"/>
              </a:ext>
            </a:extLst>
          </p:cNvPr>
          <p:cNvSpPr txBox="1"/>
          <p:nvPr/>
        </p:nvSpPr>
        <p:spPr>
          <a:xfrm>
            <a:off x="609600" y="3360174"/>
            <a:ext cx="7069393" cy="2092881"/>
          </a:xfrm>
          <a:prstGeom prst="rect">
            <a:avLst/>
          </a:prstGeom>
          <a:noFill/>
        </p:spPr>
        <p:txBody>
          <a:bodyPr wrap="square" rtlCol="0">
            <a:spAutoFit/>
          </a:bodyPr>
          <a:lstStyle/>
          <a:p>
            <a:pPr algn="l"/>
            <a:r>
              <a:rPr lang="en-US" sz="16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Vision</a:t>
            </a:r>
          </a:p>
          <a:p>
            <a:pPr algn="l"/>
            <a:r>
              <a:rPr lang="en-US" sz="16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A society in which all people can achieve their full potential for health and well-being across the lifespan.</a:t>
            </a:r>
          </a:p>
          <a:p>
            <a:pPr algn="l"/>
            <a:endParaRPr lang="en-US" sz="16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6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Mission</a:t>
            </a:r>
          </a:p>
          <a:p>
            <a:pPr algn="l"/>
            <a:r>
              <a:rPr lang="en-US" sz="16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To promote, strengthen, and evaluate the nation’s efforts to improve the health and well-being of all people.</a:t>
            </a:r>
          </a:p>
          <a:p>
            <a:endParaRPr lang="en-US" dirty="0"/>
          </a:p>
        </p:txBody>
      </p:sp>
    </p:spTree>
    <p:extLst>
      <p:ext uri="{BB962C8B-B14F-4D97-AF65-F5344CB8AC3E}">
        <p14:creationId xmlns:p14="http://schemas.microsoft.com/office/powerpoint/2010/main" val="54912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30AB-21DA-AC3B-4CB5-CC177DCBFC63}"/>
              </a:ext>
            </a:extLst>
          </p:cNvPr>
          <p:cNvSpPr>
            <a:spLocks noGrp="1"/>
          </p:cNvSpPr>
          <p:nvPr>
            <p:ph type="title"/>
          </p:nvPr>
        </p:nvSpPr>
        <p:spPr/>
        <p:txBody>
          <a:bodyPr>
            <a:normAutofit/>
          </a:bodyPr>
          <a:lstStyle/>
          <a:p>
            <a:r>
              <a:rPr lang="en-US" sz="4400" dirty="0"/>
              <a:t>Healthy People 2030</a:t>
            </a:r>
          </a:p>
        </p:txBody>
      </p:sp>
      <p:sp>
        <p:nvSpPr>
          <p:cNvPr id="3" name="Slide Number Placeholder 2">
            <a:extLst>
              <a:ext uri="{FF2B5EF4-FFF2-40B4-BE49-F238E27FC236}">
                <a16:creationId xmlns:a16="http://schemas.microsoft.com/office/drawing/2014/main" id="{3CFE66BC-1CB5-CB93-CD1D-06D2FCE39FE2}"/>
              </a:ext>
            </a:extLst>
          </p:cNvPr>
          <p:cNvSpPr>
            <a:spLocks noGrp="1"/>
          </p:cNvSpPr>
          <p:nvPr>
            <p:ph type="sldNum" sz="quarter" idx="12"/>
          </p:nvPr>
        </p:nvSpPr>
        <p:spPr/>
        <p:txBody>
          <a:bodyPr/>
          <a:lstStyle/>
          <a:p>
            <a:fld id="{A7754AA7-8025-408E-B296-E2B43FE08638}" type="slidenum">
              <a:rPr lang="en-US" smtClean="0"/>
              <a:t>5</a:t>
            </a:fld>
            <a:endParaRPr lang="en-US"/>
          </a:p>
        </p:txBody>
      </p:sp>
      <p:sp>
        <p:nvSpPr>
          <p:cNvPr id="8" name="TextBox 7">
            <a:extLst>
              <a:ext uri="{FF2B5EF4-FFF2-40B4-BE49-F238E27FC236}">
                <a16:creationId xmlns:a16="http://schemas.microsoft.com/office/drawing/2014/main" id="{FDC49541-038C-D5AD-B5BB-F85DD919D294}"/>
              </a:ext>
            </a:extLst>
          </p:cNvPr>
          <p:cNvSpPr txBox="1"/>
          <p:nvPr/>
        </p:nvSpPr>
        <p:spPr>
          <a:xfrm>
            <a:off x="7231782" y="1656503"/>
            <a:ext cx="5637196" cy="3724096"/>
          </a:xfrm>
          <a:prstGeom prst="rect">
            <a:avLst/>
          </a:prstGeom>
          <a:noFill/>
        </p:spPr>
        <p:txBody>
          <a:bodyPr wrap="square" rtlCol="0">
            <a:spAutoFit/>
          </a:bodyPr>
          <a:lstStyle/>
          <a:p>
            <a:pPr algn="l"/>
            <a:r>
              <a:rPr lang="en-US" sz="20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Five categories of objectives:</a:t>
            </a:r>
          </a:p>
          <a:p>
            <a:pPr marL="342900" indent="-342900" algn="l">
              <a:buFont typeface="+mj-lt"/>
              <a:buAutoNum type="arabicPeriod"/>
            </a:pPr>
            <a:r>
              <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Health Conditions</a:t>
            </a:r>
          </a:p>
          <a:p>
            <a:pPr marL="342900" indent="-342900" algn="l">
              <a:buFont typeface="+mj-lt"/>
              <a:buAutoNum type="arabicPeriod"/>
            </a:pPr>
            <a:r>
              <a:rPr lang="en-US" sz="2000" dirty="0">
                <a:solidFill>
                  <a:srgbClr val="0D1941"/>
                </a:solidFill>
                <a:latin typeface="Calibri" panose="020F0502020204030204" pitchFamily="34" charset="0"/>
                <a:ea typeface="Calibri" panose="020F0502020204030204" pitchFamily="34" charset="0"/>
                <a:cs typeface="Calibri" panose="020F0502020204030204" pitchFamily="34" charset="0"/>
              </a:rPr>
              <a:t>Health Behaviors</a:t>
            </a:r>
          </a:p>
          <a:p>
            <a:pPr marL="342900" indent="-342900" algn="l">
              <a:buFont typeface="+mj-lt"/>
              <a:buAutoNum type="arabicPeriod"/>
            </a:pPr>
            <a:r>
              <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Populations</a:t>
            </a:r>
          </a:p>
          <a:p>
            <a:pPr marL="342900" indent="-342900" algn="l">
              <a:buFont typeface="+mj-lt"/>
              <a:buAutoNum type="arabicPeriod"/>
            </a:pPr>
            <a:r>
              <a:rPr lang="en-US" sz="2000" dirty="0">
                <a:solidFill>
                  <a:srgbClr val="0D1941"/>
                </a:solidFill>
                <a:latin typeface="Calibri" panose="020F0502020204030204" pitchFamily="34" charset="0"/>
                <a:ea typeface="Calibri" panose="020F0502020204030204" pitchFamily="34" charset="0"/>
                <a:cs typeface="Calibri" panose="020F0502020204030204" pitchFamily="34" charset="0"/>
              </a:rPr>
              <a:t>Settings and Systems</a:t>
            </a:r>
          </a:p>
          <a:p>
            <a:pPr marL="342900" indent="-342900" algn="l">
              <a:buFont typeface="+mj-lt"/>
              <a:buAutoNum type="arabicPeriod"/>
            </a:pPr>
            <a:r>
              <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Social Determinants of Health</a:t>
            </a:r>
          </a:p>
          <a:p>
            <a:pPr algn="l"/>
            <a:endParaRPr lang="en-US" sz="20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2000" b="1"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Three priority areas:</a:t>
            </a:r>
          </a:p>
          <a:p>
            <a:pPr marL="342900" indent="-342900" algn="l">
              <a:buFont typeface="+mj-lt"/>
              <a:buAutoNum type="arabicPeriod"/>
            </a:pPr>
            <a:r>
              <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Health Equity</a:t>
            </a:r>
          </a:p>
          <a:p>
            <a:pPr marL="342900" indent="-342900" algn="l">
              <a:buFont typeface="+mj-lt"/>
              <a:buAutoNum type="arabicPeriod"/>
            </a:pPr>
            <a:r>
              <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rPr>
              <a:t>Social Determinants of Health</a:t>
            </a:r>
          </a:p>
          <a:p>
            <a:pPr marL="342900" indent="-342900" algn="l">
              <a:buFont typeface="+mj-lt"/>
              <a:buAutoNum type="arabicPeriod"/>
            </a:pPr>
            <a:r>
              <a:rPr lang="en-US" sz="2000" dirty="0">
                <a:solidFill>
                  <a:srgbClr val="0D1941"/>
                </a:solidFill>
                <a:latin typeface="Calibri" panose="020F0502020204030204" pitchFamily="34" charset="0"/>
                <a:ea typeface="Calibri" panose="020F0502020204030204" pitchFamily="34" charset="0"/>
                <a:cs typeface="Calibri" panose="020F0502020204030204" pitchFamily="34" charset="0"/>
              </a:rPr>
              <a:t>Health Literacy</a:t>
            </a:r>
            <a:endParaRPr lang="en-US" sz="2000" b="0" i="0" dirty="0">
              <a:solidFill>
                <a:srgbClr val="0D194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10" name="Picture 9" descr="Diagram&#10;&#10;Description automatically generated">
            <a:extLst>
              <a:ext uri="{FF2B5EF4-FFF2-40B4-BE49-F238E27FC236}">
                <a16:creationId xmlns:a16="http://schemas.microsoft.com/office/drawing/2014/main" id="{092E7C32-0473-00C4-BC80-49BBB9A6F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58" y="1656503"/>
            <a:ext cx="4350619" cy="4431186"/>
          </a:xfrm>
          <a:prstGeom prst="rect">
            <a:avLst/>
          </a:prstGeom>
        </p:spPr>
      </p:pic>
    </p:spTree>
    <p:extLst>
      <p:ext uri="{BB962C8B-B14F-4D97-AF65-F5344CB8AC3E}">
        <p14:creationId xmlns:p14="http://schemas.microsoft.com/office/powerpoint/2010/main" val="311926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SHIP Analysis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6</a:t>
            </a:fld>
            <a:endParaRPr lang="en-US" dirty="0"/>
          </a:p>
        </p:txBody>
      </p:sp>
      <p:graphicFrame>
        <p:nvGraphicFramePr>
          <p:cNvPr id="6" name="Diagram 5">
            <a:extLst>
              <a:ext uri="{FF2B5EF4-FFF2-40B4-BE49-F238E27FC236}">
                <a16:creationId xmlns:a16="http://schemas.microsoft.com/office/drawing/2014/main" id="{A60BF90B-8CFE-4E4F-8439-3E0C2E8B42BC}"/>
              </a:ext>
            </a:extLst>
          </p:cNvPr>
          <p:cNvGraphicFramePr/>
          <p:nvPr>
            <p:extLst>
              <p:ext uri="{D42A27DB-BD31-4B8C-83A1-F6EECF244321}">
                <p14:modId xmlns:p14="http://schemas.microsoft.com/office/powerpoint/2010/main" val="4173327770"/>
              </p:ext>
            </p:extLst>
          </p:nvPr>
        </p:nvGraphicFramePr>
        <p:xfrm>
          <a:off x="-735263" y="1418167"/>
          <a:ext cx="11744158" cy="452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9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SHIP Mission/Goal Statements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7</a:t>
            </a:fld>
            <a:endParaRPr lang="en-US" dirty="0"/>
          </a:p>
        </p:txBody>
      </p:sp>
      <p:graphicFrame>
        <p:nvGraphicFramePr>
          <p:cNvPr id="8" name="Table 8">
            <a:extLst>
              <a:ext uri="{FF2B5EF4-FFF2-40B4-BE49-F238E27FC236}">
                <a16:creationId xmlns:a16="http://schemas.microsoft.com/office/drawing/2014/main" id="{CFD8A4ED-296F-4DF3-926F-1C8850DA882D}"/>
              </a:ext>
            </a:extLst>
          </p:cNvPr>
          <p:cNvGraphicFramePr>
            <a:graphicFrameLocks noGrp="1"/>
          </p:cNvGraphicFramePr>
          <p:nvPr>
            <p:extLst>
              <p:ext uri="{D42A27DB-BD31-4B8C-83A1-F6EECF244321}">
                <p14:modId xmlns:p14="http://schemas.microsoft.com/office/powerpoint/2010/main" val="4182460681"/>
              </p:ext>
            </p:extLst>
          </p:nvPr>
        </p:nvGraphicFramePr>
        <p:xfrm>
          <a:off x="445168" y="1418167"/>
          <a:ext cx="11321716" cy="4441212"/>
        </p:xfrm>
        <a:graphic>
          <a:graphicData uri="http://schemas.openxmlformats.org/drawingml/2006/table">
            <a:tbl>
              <a:tblPr firstRow="1" bandRow="1">
                <a:tableStyleId>{5C22544A-7EE6-4342-B048-85BDC9FD1C3A}</a:tableStyleId>
              </a:tblPr>
              <a:tblGrid>
                <a:gridCol w="2695047">
                  <a:extLst>
                    <a:ext uri="{9D8B030D-6E8A-4147-A177-3AD203B41FA5}">
                      <a16:colId xmlns:a16="http://schemas.microsoft.com/office/drawing/2014/main" val="2366367596"/>
                    </a:ext>
                  </a:extLst>
                </a:gridCol>
                <a:gridCol w="8626669">
                  <a:extLst>
                    <a:ext uri="{9D8B030D-6E8A-4147-A177-3AD203B41FA5}">
                      <a16:colId xmlns:a16="http://schemas.microsoft.com/office/drawing/2014/main" val="1049576703"/>
                    </a:ext>
                  </a:extLst>
                </a:gridCol>
              </a:tblGrid>
              <a:tr h="1480404">
                <a:tc>
                  <a:txBody>
                    <a:bodyPr/>
                    <a:lstStyle/>
                    <a:p>
                      <a:endParaRPr lang="en-US" i="1" dirty="0"/>
                    </a:p>
                  </a:txBody>
                  <a:tcPr>
                    <a:solidFill>
                      <a:schemeClr val="accent4">
                        <a:lumMod val="75000"/>
                      </a:schemeClr>
                    </a:solidFill>
                  </a:tcPr>
                </a:tc>
                <a:tc>
                  <a:txBody>
                    <a:bodyPr/>
                    <a:lstStyle/>
                    <a:p>
                      <a:r>
                        <a:rPr lang="en-US" sz="2400" b="0" i="1" kern="1200" dirty="0">
                          <a:solidFill>
                            <a:schemeClr val="lt1"/>
                          </a:solidFill>
                          <a:effectLst/>
                          <a:latin typeface="+mn-lt"/>
                          <a:ea typeface="+mn-ea"/>
                          <a:cs typeface="+mn-cs"/>
                        </a:rPr>
                        <a:t>All Californians should have optimal health. Being the healthiest state in the nation means that Californians throughout the lifespan—from our children to our seniors—are healthy.</a:t>
                      </a:r>
                      <a:endParaRPr lang="en-US" i="1" dirty="0"/>
                    </a:p>
                  </a:txBody>
                  <a:tcPr>
                    <a:solidFill>
                      <a:schemeClr val="accent4">
                        <a:lumMod val="75000"/>
                      </a:schemeClr>
                    </a:solidFill>
                  </a:tcPr>
                </a:tc>
                <a:extLst>
                  <a:ext uri="{0D108BD9-81ED-4DB2-BD59-A6C34878D82A}">
                    <a16:rowId xmlns:a16="http://schemas.microsoft.com/office/drawing/2014/main" val="1724313569"/>
                  </a:ext>
                </a:extLst>
              </a:tr>
              <a:tr h="1480404">
                <a:tc>
                  <a:txBody>
                    <a:bodyPr/>
                    <a:lstStyle/>
                    <a:p>
                      <a:endParaRPr lang="en-US" dirty="0"/>
                    </a:p>
                  </a:txBody>
                  <a:tcPr>
                    <a:solidFill>
                      <a:schemeClr val="accent4">
                        <a:lumMod val="60000"/>
                        <a:lumOff val="40000"/>
                      </a:schemeClr>
                    </a:solidFill>
                  </a:tcPr>
                </a:tc>
                <a:tc>
                  <a:txBody>
                    <a:bodyPr/>
                    <a:lstStyle/>
                    <a:p>
                      <a:r>
                        <a:rPr lang="en-US" sz="2400" b="0" i="1" kern="1200" dirty="0">
                          <a:solidFill>
                            <a:schemeClr val="dk1"/>
                          </a:solidFill>
                          <a:effectLst/>
                          <a:latin typeface="+mn-lt"/>
                          <a:ea typeface="+mn-ea"/>
                          <a:cs typeface="+mn-cs"/>
                        </a:rPr>
                        <a:t>All people in Vermont have a fair and just opportunity to be healthy and to live in healthy communities</a:t>
                      </a:r>
                      <a:endParaRPr lang="en-US" i="1" dirty="0"/>
                    </a:p>
                  </a:txBody>
                  <a:tcPr>
                    <a:solidFill>
                      <a:schemeClr val="accent4">
                        <a:lumMod val="60000"/>
                        <a:lumOff val="40000"/>
                      </a:schemeClr>
                    </a:solidFill>
                  </a:tcPr>
                </a:tc>
                <a:extLst>
                  <a:ext uri="{0D108BD9-81ED-4DB2-BD59-A6C34878D82A}">
                    <a16:rowId xmlns:a16="http://schemas.microsoft.com/office/drawing/2014/main" val="3748898500"/>
                  </a:ext>
                </a:extLst>
              </a:tr>
              <a:tr h="1480404">
                <a:tc>
                  <a:txBody>
                    <a:bodyPr/>
                    <a:lstStyle/>
                    <a:p>
                      <a:endParaRPr lang="en-US" dirty="0"/>
                    </a:p>
                  </a:txBody>
                  <a:tcPr>
                    <a:solidFill>
                      <a:schemeClr val="accent4">
                        <a:lumMod val="20000"/>
                        <a:lumOff val="80000"/>
                      </a:schemeClr>
                    </a:solidFill>
                  </a:tcPr>
                </a:tc>
                <a:tc>
                  <a:txBody>
                    <a:bodyPr/>
                    <a:lstStyle/>
                    <a:p>
                      <a:pPr algn="l" fontAlgn="t"/>
                      <a:r>
                        <a:rPr lang="en-US" sz="2400" b="0" i="1" u="none" strike="noStrike" dirty="0">
                          <a:solidFill>
                            <a:srgbClr val="000000"/>
                          </a:solidFill>
                          <a:effectLst/>
                          <a:latin typeface="Calibri" panose="020F0502020204030204" pitchFamily="34" charset="0"/>
                        </a:rPr>
                        <a:t>All Mississippians living healthier, longer lives due to a thriving public-health effort supported by active and committed citizens and organizations. </a:t>
                      </a:r>
                    </a:p>
                  </a:txBody>
                  <a:tcPr marL="9525" marR="9525" marT="9525">
                    <a:solidFill>
                      <a:schemeClr val="accent4">
                        <a:lumMod val="20000"/>
                        <a:lumOff val="80000"/>
                      </a:schemeClr>
                    </a:solidFill>
                  </a:tcPr>
                </a:tc>
                <a:extLst>
                  <a:ext uri="{0D108BD9-81ED-4DB2-BD59-A6C34878D82A}">
                    <a16:rowId xmlns:a16="http://schemas.microsoft.com/office/drawing/2014/main" val="1819717237"/>
                  </a:ext>
                </a:extLst>
              </a:tr>
            </a:tbl>
          </a:graphicData>
        </a:graphic>
      </p:graphicFrame>
      <p:pic>
        <p:nvPicPr>
          <p:cNvPr id="10" name="Picture 9" descr="Logo&#10;&#10;Description automatically generated">
            <a:extLst>
              <a:ext uri="{FF2B5EF4-FFF2-40B4-BE49-F238E27FC236}">
                <a16:creationId xmlns:a16="http://schemas.microsoft.com/office/drawing/2014/main" id="{12FAE83D-5CCE-4164-BDDB-8F115B0A0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42" y="1570121"/>
            <a:ext cx="1588166" cy="11911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8E17924-3FB4-464F-9AE1-13B78DFC2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42" y="3139041"/>
            <a:ext cx="1588166" cy="1005840"/>
          </a:xfrm>
          <a:prstGeom prst="rect">
            <a:avLst/>
          </a:prstGeom>
        </p:spPr>
      </p:pic>
      <p:pic>
        <p:nvPicPr>
          <p:cNvPr id="14" name="Picture 13" descr="Logo&#10;&#10;Description automatically generated">
            <a:extLst>
              <a:ext uri="{FF2B5EF4-FFF2-40B4-BE49-F238E27FC236}">
                <a16:creationId xmlns:a16="http://schemas.microsoft.com/office/drawing/2014/main" id="{0EB4A0CC-8173-458C-AC5D-8176A30B3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442" y="4599105"/>
            <a:ext cx="1588166" cy="1005840"/>
          </a:xfrm>
          <a:prstGeom prst="rect">
            <a:avLst/>
          </a:prstGeom>
        </p:spPr>
      </p:pic>
    </p:spTree>
    <p:extLst>
      <p:ext uri="{BB962C8B-B14F-4D97-AF65-F5344CB8AC3E}">
        <p14:creationId xmlns:p14="http://schemas.microsoft.com/office/powerpoint/2010/main" val="147280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latin typeface="Arial"/>
                <a:cs typeface="Arial"/>
              </a:rPr>
              <a:t>Guiding Principles and Frameworks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8</a:t>
            </a:fld>
            <a:endParaRPr lang="en-US" dirty="0"/>
          </a:p>
        </p:txBody>
      </p:sp>
      <p:graphicFrame>
        <p:nvGraphicFramePr>
          <p:cNvPr id="4" name="Diagram 3">
            <a:extLst>
              <a:ext uri="{FF2B5EF4-FFF2-40B4-BE49-F238E27FC236}">
                <a16:creationId xmlns:a16="http://schemas.microsoft.com/office/drawing/2014/main" id="{9625880D-4F46-4A25-9AFD-1B94DE4176EB}"/>
              </a:ext>
            </a:extLst>
          </p:cNvPr>
          <p:cNvGraphicFramePr/>
          <p:nvPr>
            <p:extLst>
              <p:ext uri="{D42A27DB-BD31-4B8C-83A1-F6EECF244321}">
                <p14:modId xmlns:p14="http://schemas.microsoft.com/office/powerpoint/2010/main" val="973932437"/>
              </p:ext>
            </p:extLst>
          </p:nvPr>
        </p:nvGraphicFramePr>
        <p:xfrm>
          <a:off x="609600" y="11779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71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A6D-BB0E-46FC-80DB-56A0723C471E}"/>
              </a:ext>
            </a:extLst>
          </p:cNvPr>
          <p:cNvSpPr>
            <a:spLocks noGrp="1"/>
          </p:cNvSpPr>
          <p:nvPr>
            <p:ph type="title"/>
          </p:nvPr>
        </p:nvSpPr>
        <p:spPr/>
        <p:txBody>
          <a:bodyPr>
            <a:noAutofit/>
          </a:bodyPr>
          <a:lstStyle/>
          <a:p>
            <a:r>
              <a:rPr lang="en-US" sz="4400" dirty="0"/>
              <a:t>Priorities</a:t>
            </a:r>
          </a:p>
        </p:txBody>
      </p:sp>
      <p:sp>
        <p:nvSpPr>
          <p:cNvPr id="3" name="Slide Number Placeholder 2">
            <a:extLst>
              <a:ext uri="{FF2B5EF4-FFF2-40B4-BE49-F238E27FC236}">
                <a16:creationId xmlns:a16="http://schemas.microsoft.com/office/drawing/2014/main" id="{43EC5023-86EB-4148-A955-DDAC4A1AD955}"/>
              </a:ext>
            </a:extLst>
          </p:cNvPr>
          <p:cNvSpPr>
            <a:spLocks noGrp="1"/>
          </p:cNvSpPr>
          <p:nvPr>
            <p:ph type="sldNum" sz="quarter" idx="12"/>
          </p:nvPr>
        </p:nvSpPr>
        <p:spPr/>
        <p:txBody>
          <a:bodyPr/>
          <a:lstStyle/>
          <a:p>
            <a:fld id="{A7754AA7-8025-408E-B296-E2B43FE08638}" type="slidenum">
              <a:rPr lang="en-US" smtClean="0"/>
              <a:t>9</a:t>
            </a:fld>
            <a:endParaRPr lang="en-US" dirty="0"/>
          </a:p>
        </p:txBody>
      </p:sp>
      <p:graphicFrame>
        <p:nvGraphicFramePr>
          <p:cNvPr id="5" name="Diagram 4">
            <a:extLst>
              <a:ext uri="{FF2B5EF4-FFF2-40B4-BE49-F238E27FC236}">
                <a16:creationId xmlns:a16="http://schemas.microsoft.com/office/drawing/2014/main" id="{5BC1F4A5-9C48-44FF-8647-BFBE0B540991}"/>
              </a:ext>
            </a:extLst>
          </p:cNvPr>
          <p:cNvGraphicFramePr/>
          <p:nvPr>
            <p:extLst>
              <p:ext uri="{D42A27DB-BD31-4B8C-83A1-F6EECF244321}">
                <p14:modId xmlns:p14="http://schemas.microsoft.com/office/powerpoint/2010/main" val="899112124"/>
              </p:ext>
            </p:extLst>
          </p:nvPr>
        </p:nvGraphicFramePr>
        <p:xfrm>
          <a:off x="1043460" y="1636185"/>
          <a:ext cx="7309708" cy="459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17476"/>
      </p:ext>
    </p:extLst>
  </p:cSld>
  <p:clrMapOvr>
    <a:masterClrMapping/>
  </p:clrMapOvr>
</p:sld>
</file>

<file path=ppt/theme/theme1.xml><?xml version="1.0" encoding="utf-8"?>
<a:theme xmlns:a="http://schemas.openxmlformats.org/drawingml/2006/main" name="correct_do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rect_doh_template" id="{A49F994D-406F-4F35-8320-F82F3F0065F1}" vid="{94B322E1-EE74-4C23-8C37-10B036533677}"/>
    </a:ext>
  </a:extLst>
</a:theme>
</file>

<file path=ppt/theme/theme10.xml><?xml version="1.0" encoding="utf-8"?>
<a:theme xmlns:a="http://schemas.openxmlformats.org/drawingml/2006/main" name="4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AP_Prevention_Agenda_Overview_Findings_083021" id="{F275A7CF-2F29-4A7B-AFD3-67BB19F7BE73}" vid="{CCF8EED6-7EF3-4DCC-88AE-3BD0A2EEDB95}"/>
    </a:ext>
  </a:extLst>
</a:theme>
</file>

<file path=ppt/theme/theme11.xml><?xml version="1.0" encoding="utf-8"?>
<a:theme xmlns:a="http://schemas.openxmlformats.org/drawingml/2006/main" name="4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AP_Prevention_Agenda_Overview_Findings_083021" id="{F275A7CF-2F29-4A7B-AFD3-67BB19F7BE73}" vid="{557E0A95-4F73-44CF-89A4-EA5AD1E8130B}"/>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AP_Prevention_Agenda_Overview_Findings_083021" id="{F275A7CF-2F29-4A7B-AFD3-67BB19F7BE73}" vid="{9BFC1F82-34C3-4029-962F-F7D9EE8B0E2E}"/>
    </a:ext>
  </a:extLst>
</a:theme>
</file>

<file path=ppt/theme/theme13.xml><?xml version="1.0" encoding="utf-8"?>
<a:theme xmlns:a="http://schemas.openxmlformats.org/drawingml/2006/main" name="3_Theme1-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DOH" id="{E0A38F01-3BF9-4BBA-922B-033AC6DFBDC0}" vid="{140F88E5-FB42-45BE-A8AA-94F6E2AE53F0}"/>
    </a:ext>
  </a:extLst>
</a:theme>
</file>

<file path=ppt/theme/theme14.xml><?xml version="1.0" encoding="utf-8"?>
<a:theme xmlns:a="http://schemas.openxmlformats.org/drawingml/2006/main" name="1_Theme1-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DOH" id="{E0A38F01-3BF9-4BBA-922B-033AC6DFBDC0}" vid="{140F88E5-FB42-45BE-A8AA-94F6E2AE53F0}"/>
    </a:ext>
  </a:extLst>
</a:theme>
</file>

<file path=ppt/theme/theme15.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Theme1-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DOH" id="{E0A38F01-3BF9-4BBA-922B-033AC6DFBDC0}" vid="{140F88E5-FB42-45BE-A8AA-94F6E2AE53F0}"/>
    </a:ext>
  </a:extLst>
</a:theme>
</file>

<file path=ppt/theme/theme19.xml><?xml version="1.0" encoding="utf-8"?>
<a:theme xmlns:a="http://schemas.openxmlformats.org/drawingml/2006/main" name="9_Theme1-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DOH" id="{E0A38F01-3BF9-4BBA-922B-033AC6DFBDC0}" vid="{140F88E5-FB42-45BE-A8AA-94F6E2AE53F0}"/>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DOH" id="{E0A38F01-3BF9-4BBA-922B-033AC6DFBDC0}" vid="{140F88E5-FB42-45BE-A8AA-94F6E2AE53F0}"/>
    </a:ext>
  </a:extLst>
</a:theme>
</file>

<file path=ppt/theme/theme5.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AP_Prevention_Agenda_Overview_Findings_083021" id="{F275A7CF-2F29-4A7B-AFD3-67BB19F7BE73}" vid="{FCDDC7E1-D8A5-4F28-9A30-63F7806D75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4019A5E943894FB3B9272D81363598" ma:contentTypeVersion="2" ma:contentTypeDescription="Create a new document." ma:contentTypeScope="" ma:versionID="e66f76d1137140b4bf811a16bb7cbbf5">
  <xsd:schema xmlns:xsd="http://www.w3.org/2001/XMLSchema" xmlns:xs="http://www.w3.org/2001/XMLSchema" xmlns:p="http://schemas.microsoft.com/office/2006/metadata/properties" xmlns:ns2="f4167ae0-eb43-4075-b4ae-ee43c055706b" targetNamespace="http://schemas.microsoft.com/office/2006/metadata/properties" ma:root="true" ma:fieldsID="fea47c6b6f20629679c1af0c16ef5987" ns2:_="">
    <xsd:import namespace="f4167ae0-eb43-4075-b4ae-ee43c055706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67ae0-eb43-4075-b4ae-ee43c05570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681DB5-373A-4175-A61B-15B33E61C826}">
  <ds:schemaRefs>
    <ds:schemaRef ds:uri="f4167ae0-eb43-4075-b4ae-ee43c05570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4EC047-237F-4D2A-B01C-77E9FE080D30}">
  <ds:schemaRefs>
    <ds:schemaRef ds:uri="http://schemas.microsoft.com/sharepoint/v3/contenttype/forms"/>
  </ds:schemaRefs>
</ds:datastoreItem>
</file>

<file path=customXml/itemProps3.xml><?xml version="1.0" encoding="utf-8"?>
<ds:datastoreItem xmlns:ds="http://schemas.openxmlformats.org/officeDocument/2006/customXml" ds:itemID="{39367AEC-4AAD-44CC-AE8A-8A35F4439D0F}">
  <ds:schemaRefs>
    <ds:schemaRef ds:uri="453b26d5-8849-47b5-a2a8-70208598b446"/>
    <ds:schemaRef ds:uri="6a70e643-9c61-4c9b-9585-3dc9bc15f9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correct_doh_template</Template>
  <TotalTime>7154</TotalTime>
  <Words>1119</Words>
  <Application>Microsoft Office PowerPoint</Application>
  <PresentationFormat>Widescreen</PresentationFormat>
  <Paragraphs>162</Paragraphs>
  <Slides>15</Slides>
  <Notes>11</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15</vt:i4>
      </vt:variant>
    </vt:vector>
  </HeadingPairs>
  <TitlesOfParts>
    <vt:vector size="39" baseType="lpstr">
      <vt:lpstr>Arial</vt:lpstr>
      <vt:lpstr>Calibri</vt:lpstr>
      <vt:lpstr>Cooper Hewitt</vt:lpstr>
      <vt:lpstr>Segoe UI</vt:lpstr>
      <vt:lpstr>correct_doh_template</vt:lpstr>
      <vt:lpstr>Section Master</vt:lpstr>
      <vt:lpstr>2_Custom Design</vt:lpstr>
      <vt:lpstr>Theme1-DOH</vt:lpstr>
      <vt:lpstr>1_Section Master</vt:lpstr>
      <vt:lpstr>1_Content Master</vt:lpstr>
      <vt:lpstr>3_Custom Design</vt:lpstr>
      <vt:lpstr>3_Content Master</vt:lpstr>
      <vt:lpstr>1_Cover Master</vt:lpstr>
      <vt:lpstr>4_Section Master</vt:lpstr>
      <vt:lpstr>4_Content Master</vt:lpstr>
      <vt:lpstr>6_Custom Design</vt:lpstr>
      <vt:lpstr>3_Theme1-DOH</vt:lpstr>
      <vt:lpstr>1_Theme1-DOH</vt:lpstr>
      <vt:lpstr>2_Section Master</vt:lpstr>
      <vt:lpstr>2_Content Master</vt:lpstr>
      <vt:lpstr>4_Custom Design</vt:lpstr>
      <vt:lpstr>2_Theme1-DOH</vt:lpstr>
      <vt:lpstr>9_Theme1-DOH</vt:lpstr>
      <vt:lpstr>Cover Master</vt:lpstr>
      <vt:lpstr>PowerPoint Presentation</vt:lpstr>
      <vt:lpstr>State Health Improvement Plans (SHIPs)</vt:lpstr>
      <vt:lpstr>SHIP Process</vt:lpstr>
      <vt:lpstr>Healthy People 2030</vt:lpstr>
      <vt:lpstr>Healthy People 2030</vt:lpstr>
      <vt:lpstr>SHIP Analysis</vt:lpstr>
      <vt:lpstr>SHIP Mission/Goal Statements</vt:lpstr>
      <vt:lpstr>Guiding Principles and Frameworks</vt:lpstr>
      <vt:lpstr>Priorities</vt:lpstr>
      <vt:lpstr>Priorities</vt:lpstr>
      <vt:lpstr>Priorities</vt:lpstr>
      <vt:lpstr>Priorities</vt:lpstr>
      <vt:lpstr>Priorities</vt:lpstr>
      <vt:lpstr>Priorities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Irani, Priti R (HEALTH)</dc:creator>
  <cp:lastModifiedBy>Leonard, Colleen M (HEALTH)</cp:lastModifiedBy>
  <cp:revision>154</cp:revision>
  <cp:lastPrinted>2021-11-01T16:13:12Z</cp:lastPrinted>
  <dcterms:created xsi:type="dcterms:W3CDTF">2021-10-14T17:46:44Z</dcterms:created>
  <dcterms:modified xsi:type="dcterms:W3CDTF">2023-06-23T12:41:42Z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0x010100CD4019A5E943894FB3B9272D81363598</vt:lpwstr>
  </property>
</Properties>
</file>