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5.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6.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1.xml" ContentType="application/vnd.openxmlformats-officedocument.presentationml.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48" r:id="rId6"/>
    <p:sldMasterId id="2147483674" r:id="rId7"/>
    <p:sldMasterId id="2147483689" r:id="rId8"/>
    <p:sldMasterId id="2147483701" r:id="rId9"/>
    <p:sldMasterId id="2147483704" r:id="rId10"/>
  </p:sldMasterIdLst>
  <p:notesMasterIdLst>
    <p:notesMasterId r:id="rId61"/>
  </p:notesMasterIdLst>
  <p:sldIdLst>
    <p:sldId id="256" r:id="rId11"/>
    <p:sldId id="303" r:id="rId12"/>
    <p:sldId id="1307" r:id="rId13"/>
    <p:sldId id="257" r:id="rId14"/>
    <p:sldId id="258" r:id="rId15"/>
    <p:sldId id="262" r:id="rId16"/>
    <p:sldId id="1311" r:id="rId17"/>
    <p:sldId id="1313" r:id="rId18"/>
    <p:sldId id="1314" r:id="rId19"/>
    <p:sldId id="1329" r:id="rId20"/>
    <p:sldId id="1328" r:id="rId21"/>
    <p:sldId id="1291" r:id="rId22"/>
    <p:sldId id="1243" r:id="rId23"/>
    <p:sldId id="1244" r:id="rId24"/>
    <p:sldId id="1246" r:id="rId25"/>
    <p:sldId id="1308" r:id="rId26"/>
    <p:sldId id="1294" r:id="rId27"/>
    <p:sldId id="1324" r:id="rId28"/>
    <p:sldId id="1286" r:id="rId29"/>
    <p:sldId id="1302" r:id="rId30"/>
    <p:sldId id="1295" r:id="rId31"/>
    <p:sldId id="1296" r:id="rId32"/>
    <p:sldId id="1303" r:id="rId33"/>
    <p:sldId id="1317" r:id="rId34"/>
    <p:sldId id="317" r:id="rId35"/>
    <p:sldId id="1318" r:id="rId36"/>
    <p:sldId id="1297" r:id="rId37"/>
    <p:sldId id="1310" r:id="rId38"/>
    <p:sldId id="1325" r:id="rId39"/>
    <p:sldId id="1326" r:id="rId40"/>
    <p:sldId id="1285" r:id="rId41"/>
    <p:sldId id="1116" r:id="rId42"/>
    <p:sldId id="1320" r:id="rId43"/>
    <p:sldId id="1299" r:id="rId44"/>
    <p:sldId id="1300" r:id="rId45"/>
    <p:sldId id="326" r:id="rId46"/>
    <p:sldId id="1263" r:id="rId47"/>
    <p:sldId id="1195" r:id="rId48"/>
    <p:sldId id="1264" r:id="rId49"/>
    <p:sldId id="1282" r:id="rId50"/>
    <p:sldId id="1304" r:id="rId51"/>
    <p:sldId id="1321" r:id="rId52"/>
    <p:sldId id="1292" r:id="rId53"/>
    <p:sldId id="1322" r:id="rId54"/>
    <p:sldId id="1323" r:id="rId55"/>
    <p:sldId id="1293" r:id="rId56"/>
    <p:sldId id="1267" r:id="rId57"/>
    <p:sldId id="1268" r:id="rId58"/>
    <p:sldId id="1290" r:id="rId59"/>
    <p:sldId id="1327" r:id="rId6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rshey, Sarah G (HEALTH)" initials="HSG(" lastIdx="23" clrIdx="0">
    <p:extLst>
      <p:ext uri="{19B8F6BF-5375-455C-9EA6-DF929625EA0E}">
        <p15:presenceInfo xmlns:p15="http://schemas.microsoft.com/office/powerpoint/2012/main" userId="Hershey, Sarah G (HEALTH)" providerId="None"/>
      </p:ext>
    </p:extLst>
  </p:cmAuthor>
  <p:cmAuthor id="2" name="Osinaga, Alda M (HEALTH)" initials="OAM(" lastIdx="1" clrIdx="1">
    <p:extLst>
      <p:ext uri="{19B8F6BF-5375-455C-9EA6-DF929625EA0E}">
        <p15:presenceInfo xmlns:p15="http://schemas.microsoft.com/office/powerpoint/2012/main" userId="S::alda.osinaga@health.ny.gov::db387c0f-280e-42df-b4ef-d229ef33f590" providerId="AD"/>
      </p:ext>
    </p:extLst>
  </p:cmAuthor>
  <p:cmAuthor id="3" name="McDonald, James (HEALTH)" initials="MJ(" lastIdx="2" clrIdx="2">
    <p:extLst>
      <p:ext uri="{19B8F6BF-5375-455C-9EA6-DF929625EA0E}">
        <p15:presenceInfo xmlns:p15="http://schemas.microsoft.com/office/powerpoint/2012/main" userId="S::James.McDonald@health.ny.gov::f8b8d2af-5fb5-4175-963f-088fa0dfb084" providerId="AD"/>
      </p:ext>
    </p:extLst>
  </p:cmAuthor>
  <p:cmAuthor id="4" name="Heslin, Eugene P (HEALTH)" initials="HEP(" lastIdx="3" clrIdx="3">
    <p:extLst>
      <p:ext uri="{19B8F6BF-5375-455C-9EA6-DF929625EA0E}">
        <p15:presenceInfo xmlns:p15="http://schemas.microsoft.com/office/powerpoint/2012/main" userId="S::Eugene.Heslin@health.ny.gov::f5d0be10-939d-4c87-a293-9afdec51cac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278"/>
    <a:srgbClr val="002D73"/>
    <a:srgbClr val="646569"/>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47" autoAdjust="0"/>
    <p:restoredTop sz="88310" autoAdjust="0"/>
  </p:normalViewPr>
  <p:slideViewPr>
    <p:cSldViewPr>
      <p:cViewPr>
        <p:scale>
          <a:sx n="100" d="100"/>
          <a:sy n="100" d="100"/>
        </p:scale>
        <p:origin x="1640" y="79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354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6.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slide" Target="slides/slide40.xml"/><Relationship Id="rId55" Type="http://schemas.openxmlformats.org/officeDocument/2006/relationships/slide" Target="slides/slide45.xml"/><Relationship Id="rId63" Type="http://schemas.openxmlformats.org/officeDocument/2006/relationships/presProps" Target="pres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6.xml"/><Relationship Id="rId29" Type="http://schemas.openxmlformats.org/officeDocument/2006/relationships/slide" Target="slides/slide19.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slide" Target="slides/slide43.xml"/><Relationship Id="rId58" Type="http://schemas.openxmlformats.org/officeDocument/2006/relationships/slide" Target="slides/slide48.xml"/><Relationship Id="rId66" Type="http://schemas.openxmlformats.org/officeDocument/2006/relationships/tableStyles" Target="tableStyles.xml"/><Relationship Id="rId5" Type="http://schemas.openxmlformats.org/officeDocument/2006/relationships/slideMaster" Target="slideMasters/slideMaster2.xml"/><Relationship Id="rId61" Type="http://schemas.openxmlformats.org/officeDocument/2006/relationships/notesMaster" Target="notesMasters/notesMaster1.xml"/><Relationship Id="rId19" Type="http://schemas.openxmlformats.org/officeDocument/2006/relationships/slide" Target="slides/slide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slide" Target="slides/slide46.xml"/><Relationship Id="rId64" Type="http://schemas.openxmlformats.org/officeDocument/2006/relationships/viewProps" Target="viewProps.xml"/><Relationship Id="rId8" Type="http://schemas.openxmlformats.org/officeDocument/2006/relationships/slideMaster" Target="slideMasters/slideMaster5.xml"/><Relationship Id="rId51" Type="http://schemas.openxmlformats.org/officeDocument/2006/relationships/slide" Target="slides/slide41.xml"/><Relationship Id="rId3" Type="http://schemas.openxmlformats.org/officeDocument/2006/relationships/customXml" Target="../customXml/item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59" Type="http://schemas.openxmlformats.org/officeDocument/2006/relationships/slide" Target="slides/slide49.xml"/><Relationship Id="rId20" Type="http://schemas.openxmlformats.org/officeDocument/2006/relationships/slide" Target="slides/slide10.xml"/><Relationship Id="rId41" Type="http://schemas.openxmlformats.org/officeDocument/2006/relationships/slide" Target="slides/slide31.xml"/><Relationship Id="rId54" Type="http://schemas.openxmlformats.org/officeDocument/2006/relationships/slide" Target="slides/slide44.xml"/><Relationship Id="rId62"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openxmlformats.org/officeDocument/2006/relationships/slide" Target="slides/slide47.xml"/><Relationship Id="rId10" Type="http://schemas.openxmlformats.org/officeDocument/2006/relationships/slideMaster" Target="slideMasters/slideMaster7.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slide" Target="slides/slide42.xml"/><Relationship Id="rId60" Type="http://schemas.openxmlformats.org/officeDocument/2006/relationships/slide" Target="slides/slide50.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3" Type="http://schemas.openxmlformats.org/officeDocument/2006/relationships/slide" Target="slides/slide3.xml"/><Relationship Id="rId18" Type="http://schemas.openxmlformats.org/officeDocument/2006/relationships/slide" Target="slides/slide8.xml"/><Relationship Id="rId39" Type="http://schemas.openxmlformats.org/officeDocument/2006/relationships/slide" Target="slides/slide29.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8-18T12:26:22.948" idx="14">
    <p:pos x="10" y="10"/>
    <p:text>This slide was taken from the COVID new vaccinator training with no changes.</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2C164A-7038-42D0-953C-2EB4816D4C81}" type="datetimeFigureOut">
              <a:rPr lang="en-US" smtClean="0"/>
              <a:t>9/12/22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45000"/>
            <a:ext cx="5607050" cy="3636963"/>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a:t>
            </a:fld>
            <a:endParaRPr lang="en-US"/>
          </a:p>
        </p:txBody>
      </p:sp>
    </p:spTree>
    <p:extLst>
      <p:ext uri="{BB962C8B-B14F-4D97-AF65-F5344CB8AC3E}">
        <p14:creationId xmlns:p14="http://schemas.microsoft.com/office/powerpoint/2010/main" val="454725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6620" y="4518942"/>
            <a:ext cx="5732949" cy="3697317"/>
          </a:xfrm>
          <a:prstGeom prst="rect">
            <a:avLst/>
          </a:prstGeom>
        </p:spPr>
        <p:txBody>
          <a:bodyPr lIns="94947" tIns="47474" rIns="94947" bIns="47474"/>
          <a:lstStyle/>
          <a:p>
            <a:endParaRPr lang="en-US"/>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F6DA9C80-B631-4EC4-8253-F63CFD0157DF}" type="slidenum">
              <a:rPr kumimoji="0" lang="en-US" sz="1800" b="0" i="0" u="none" strike="noStrike" kern="0" cap="none" spc="0" normalizeH="0" baseline="0" noProof="0">
                <a:ln>
                  <a:noFill/>
                </a:ln>
                <a:solidFill>
                  <a:sysClr val="windowText" lastClr="000000"/>
                </a:solidFill>
                <a:effectLst/>
                <a:uLnTx/>
                <a:uFillTx/>
                <a:latin typeface="Calibri"/>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36</a:t>
            </a:fld>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838148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6620" y="4518942"/>
            <a:ext cx="5732949" cy="3697317"/>
          </a:xfrm>
          <a:prstGeom prst="rect">
            <a:avLst/>
          </a:prstGeom>
        </p:spPr>
        <p:txBody>
          <a:bodyPr lIns="94947" tIns="47474" rIns="94947" bIns="47474"/>
          <a:lstStyle/>
          <a:p>
            <a:endParaRPr lang="en-US"/>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F6DA9C80-B631-4EC4-8253-F63CFD0157DF}" type="slidenum">
              <a:rPr kumimoji="0" lang="en-US" sz="1800" b="0" i="0" u="none" strike="noStrike" kern="0" cap="none" spc="0" normalizeH="0" baseline="0" noProof="0">
                <a:ln>
                  <a:noFill/>
                </a:ln>
                <a:solidFill>
                  <a:sysClr val="windowText" lastClr="000000"/>
                </a:solidFill>
                <a:effectLst/>
                <a:uLnTx/>
                <a:uFillTx/>
                <a:latin typeface="Calibri"/>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37</a:t>
            </a:fld>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1786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6620" y="4518942"/>
            <a:ext cx="5732949" cy="3697317"/>
          </a:xfrm>
          <a:prstGeom prst="rect">
            <a:avLst/>
          </a:prstGeom>
        </p:spPr>
        <p:txBody>
          <a:bodyPr lIns="94947" tIns="47474" rIns="94947" bIns="47474"/>
          <a:lstStyle/>
          <a:p>
            <a:endParaRPr lang="en-US"/>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F6DA9C80-B631-4EC4-8253-F63CFD0157DF}" type="slidenum">
              <a:rPr kumimoji="0" lang="en-US" sz="1800" b="0" i="0" u="none" strike="noStrike" kern="0" cap="none" spc="0" normalizeH="0" baseline="0" noProof="0">
                <a:ln>
                  <a:noFill/>
                </a:ln>
                <a:solidFill>
                  <a:sysClr val="windowText" lastClr="000000"/>
                </a:solidFill>
                <a:effectLst/>
                <a:uLnTx/>
                <a:uFillTx/>
                <a:latin typeface="Calibri"/>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38</a:t>
            </a:fld>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40776657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6620" y="4518942"/>
            <a:ext cx="5732949" cy="3697317"/>
          </a:xfrm>
          <a:prstGeom prst="rect">
            <a:avLst/>
          </a:prstGeom>
        </p:spPr>
        <p:txBody>
          <a:bodyPr lIns="94947" tIns="47474" rIns="94947" bIns="47474"/>
          <a:lstStyle/>
          <a:p>
            <a:endParaRPr lang="en-US"/>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F6DA9C80-B631-4EC4-8253-F63CFD0157DF}" type="slidenum">
              <a:rPr kumimoji="0" lang="en-US" sz="1800" b="0" i="0" u="none" strike="noStrike" kern="0" cap="none" spc="0" normalizeH="0" baseline="0" noProof="0">
                <a:ln>
                  <a:noFill/>
                </a:ln>
                <a:solidFill>
                  <a:sysClr val="windowText" lastClr="000000"/>
                </a:solidFill>
                <a:effectLst/>
                <a:uLnTx/>
                <a:uFillTx/>
                <a:latin typeface="Calibri"/>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39</a:t>
            </a:fld>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2627191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A1E3E60-C7BF-457E-8034-25D8644B918C}"/>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83C29DF9-73A7-475E-8FC1-07AC84E435B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648962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6620" y="4518942"/>
            <a:ext cx="5732949" cy="3697317"/>
          </a:xfrm>
          <a:prstGeom prst="rect">
            <a:avLst/>
          </a:prstGeom>
        </p:spPr>
        <p:txBody>
          <a:bodyPr lIns="94947" tIns="47474" rIns="94947" bIns="47474"/>
          <a:lstStyle/>
          <a:p>
            <a:endParaRPr lang="en-US"/>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F6DA9C80-B631-4EC4-8253-F63CFD0157DF}" type="slidenum">
              <a:rPr kumimoji="0" lang="en-US" sz="1800" b="0" i="0" u="none" strike="noStrike" kern="0" cap="none" spc="0" normalizeH="0" baseline="0" noProof="0">
                <a:ln>
                  <a:noFill/>
                </a:ln>
                <a:solidFill>
                  <a:sysClr val="windowText" lastClr="000000"/>
                </a:solidFill>
                <a:effectLst/>
                <a:uLnTx/>
                <a:uFillTx/>
                <a:latin typeface="Calibri"/>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47</a:t>
            </a:fld>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661210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45000"/>
            <a:ext cx="5607050" cy="3636963"/>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DA9C80-B631-4EC4-8253-F63CFD0157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196649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A1E3E60-C7BF-457E-8034-25D8644B918C}"/>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83C29DF9-73A7-475E-8FC1-07AC84E435B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39359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45000"/>
            <a:ext cx="5607050" cy="3636963"/>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3</a:t>
            </a:fld>
            <a:endParaRPr lang="en-US"/>
          </a:p>
        </p:txBody>
      </p:sp>
    </p:spTree>
    <p:extLst>
      <p:ext uri="{BB962C8B-B14F-4D97-AF65-F5344CB8AC3E}">
        <p14:creationId xmlns:p14="http://schemas.microsoft.com/office/powerpoint/2010/main" val="645634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44861"/>
            <a:ext cx="5608320" cy="3636705"/>
          </a:xfrm>
          <a:prstGeom prst="rect">
            <a:avLst/>
          </a:prstGeom>
        </p:spPr>
        <p:txBody>
          <a:bodyPr lIns="93177" tIns="46589" rIns="93177" bIns="46589"/>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13</a:t>
            </a:fld>
            <a:endParaRPr lang="en-US"/>
          </a:p>
        </p:txBody>
      </p:sp>
    </p:spTree>
    <p:extLst>
      <p:ext uri="{BB962C8B-B14F-4D97-AF65-F5344CB8AC3E}">
        <p14:creationId xmlns:p14="http://schemas.microsoft.com/office/powerpoint/2010/main" val="681545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44861"/>
            <a:ext cx="5608320" cy="3636705"/>
          </a:xfrm>
          <a:prstGeom prst="rect">
            <a:avLst/>
          </a:prstGeom>
        </p:spPr>
        <p:txBody>
          <a:bodyPr lIns="93177" tIns="46589" rIns="93177" bIns="4658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14</a:t>
            </a:fld>
            <a:endParaRPr lang="en-US"/>
          </a:p>
        </p:txBody>
      </p:sp>
    </p:spTree>
    <p:extLst>
      <p:ext uri="{BB962C8B-B14F-4D97-AF65-F5344CB8AC3E}">
        <p14:creationId xmlns:p14="http://schemas.microsoft.com/office/powerpoint/2010/main" val="2207557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44861"/>
            <a:ext cx="5608320" cy="3636705"/>
          </a:xfrm>
          <a:prstGeom prst="rect">
            <a:avLst/>
          </a:prstGeom>
        </p:spPr>
        <p:txBody>
          <a:bodyPr lIns="93177" tIns="46589" rIns="93177" bIns="46589"/>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15</a:t>
            </a:fld>
            <a:endParaRPr lang="en-US"/>
          </a:p>
        </p:txBody>
      </p:sp>
    </p:spTree>
    <p:extLst>
      <p:ext uri="{BB962C8B-B14F-4D97-AF65-F5344CB8AC3E}">
        <p14:creationId xmlns:p14="http://schemas.microsoft.com/office/powerpoint/2010/main" val="1811005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44861"/>
            <a:ext cx="5608320" cy="3636705"/>
          </a:xfrm>
          <a:prstGeom prst="rect">
            <a:avLst/>
          </a:prstGeom>
        </p:spPr>
        <p:txBody>
          <a:bodyPr lIns="93177" tIns="46589" rIns="93177" bIns="46589"/>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16</a:t>
            </a:fld>
            <a:endParaRPr lang="en-US"/>
          </a:p>
        </p:txBody>
      </p:sp>
    </p:spTree>
    <p:extLst>
      <p:ext uri="{BB962C8B-B14F-4D97-AF65-F5344CB8AC3E}">
        <p14:creationId xmlns:p14="http://schemas.microsoft.com/office/powerpoint/2010/main" val="1501321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42635DA-6A9C-4A55-9179-83048CEA29D0}"/>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D7010BB0-BB71-404B-AE23-ADAF31ACA06F}"/>
              </a:ext>
            </a:extLst>
          </p:cNvPr>
          <p:cNvSpPr>
            <a:spLocks noGrp="1" noChangeArrowheads="1"/>
          </p:cNvSpPr>
          <p:nvPr>
            <p:ph type="body" idx="1"/>
          </p:nvPr>
        </p:nvSpPr>
        <p:spPr>
          <a:noFill/>
        </p:spPr>
        <p:txBody>
          <a:bodyPr lIns="92633" tIns="46316" rIns="92633" bIns="46316"/>
          <a:lstStyle/>
          <a:p>
            <a:pPr eaLnBrk="1" hangingPunct="1">
              <a:spcBef>
                <a:spcPct val="0"/>
              </a:spcBef>
            </a:pPr>
            <a:endParaRPr lang="en-US" altLang="en-US">
              <a:latin typeface="Arial" panose="020B0604020202020204" pitchFamily="34" charset="0"/>
            </a:endParaRPr>
          </a:p>
        </p:txBody>
      </p:sp>
      <p:sp>
        <p:nvSpPr>
          <p:cNvPr id="79876" name="Slide Number Placeholder 3">
            <a:extLst>
              <a:ext uri="{FF2B5EF4-FFF2-40B4-BE49-F238E27FC236}">
                <a16:creationId xmlns:a16="http://schemas.microsoft.com/office/drawing/2014/main" id="{4114B7DA-865F-41C2-BA71-46579642F483}"/>
              </a:ext>
            </a:extLst>
          </p:cNvPr>
          <p:cNvSpPr txBox="1">
            <a:spLocks noGrp="1"/>
          </p:cNvSpPr>
          <p:nvPr/>
        </p:nvSpPr>
        <p:spPr bwMode="auto">
          <a:xfrm>
            <a:off x="3963988" y="8804275"/>
            <a:ext cx="303212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33" tIns="46316" rIns="92633" bIns="46316" anchor="b"/>
          <a:lstStyle>
            <a:lvl1pPr defTabSz="925513">
              <a:defRPr>
                <a:solidFill>
                  <a:schemeClr val="tx1"/>
                </a:solidFill>
                <a:latin typeface="Arial" panose="020B0604020202020204" pitchFamily="34" charset="0"/>
              </a:defRPr>
            </a:lvl1pPr>
            <a:lvl2pPr marL="752475" indent="-288925" defTabSz="925513">
              <a:defRPr>
                <a:solidFill>
                  <a:schemeClr val="tx1"/>
                </a:solidFill>
                <a:latin typeface="Arial" panose="020B0604020202020204" pitchFamily="34" charset="0"/>
              </a:defRPr>
            </a:lvl2pPr>
            <a:lvl3pPr marL="1157288" indent="-231775" defTabSz="925513">
              <a:defRPr>
                <a:solidFill>
                  <a:schemeClr val="tx1"/>
                </a:solidFill>
                <a:latin typeface="Arial" panose="020B0604020202020204" pitchFamily="34" charset="0"/>
              </a:defRPr>
            </a:lvl3pPr>
            <a:lvl4pPr marL="1620838" indent="-231775" defTabSz="925513">
              <a:defRPr>
                <a:solidFill>
                  <a:schemeClr val="tx1"/>
                </a:solidFill>
                <a:latin typeface="Arial" panose="020B0604020202020204" pitchFamily="34" charset="0"/>
              </a:defRPr>
            </a:lvl4pPr>
            <a:lvl5pPr marL="2084388" indent="-231775" defTabSz="925513">
              <a:defRPr>
                <a:solidFill>
                  <a:schemeClr val="tx1"/>
                </a:solidFill>
                <a:latin typeface="Arial" panose="020B0604020202020204" pitchFamily="34" charset="0"/>
              </a:defRPr>
            </a:lvl5pPr>
            <a:lvl6pPr marL="2541588" indent="-231775" defTabSz="925513" eaLnBrk="0" fontAlgn="base" hangingPunct="0">
              <a:spcBef>
                <a:spcPct val="0"/>
              </a:spcBef>
              <a:spcAft>
                <a:spcPct val="0"/>
              </a:spcAft>
              <a:defRPr>
                <a:solidFill>
                  <a:schemeClr val="tx1"/>
                </a:solidFill>
                <a:latin typeface="Arial" panose="020B0604020202020204" pitchFamily="34" charset="0"/>
              </a:defRPr>
            </a:lvl6pPr>
            <a:lvl7pPr marL="2998788" indent="-231775" defTabSz="925513" eaLnBrk="0" fontAlgn="base" hangingPunct="0">
              <a:spcBef>
                <a:spcPct val="0"/>
              </a:spcBef>
              <a:spcAft>
                <a:spcPct val="0"/>
              </a:spcAft>
              <a:defRPr>
                <a:solidFill>
                  <a:schemeClr val="tx1"/>
                </a:solidFill>
                <a:latin typeface="Arial" panose="020B0604020202020204" pitchFamily="34" charset="0"/>
              </a:defRPr>
            </a:lvl7pPr>
            <a:lvl8pPr marL="3455988" indent="-231775" defTabSz="925513" eaLnBrk="0" fontAlgn="base" hangingPunct="0">
              <a:spcBef>
                <a:spcPct val="0"/>
              </a:spcBef>
              <a:spcAft>
                <a:spcPct val="0"/>
              </a:spcAft>
              <a:defRPr>
                <a:solidFill>
                  <a:schemeClr val="tx1"/>
                </a:solidFill>
                <a:latin typeface="Arial" panose="020B0604020202020204" pitchFamily="34" charset="0"/>
              </a:defRPr>
            </a:lvl8pPr>
            <a:lvl9pPr marL="3913188" indent="-231775" defTabSz="925513"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25513" rtl="0" eaLnBrk="1" fontAlgn="auto" latinLnBrk="0" hangingPunct="1">
              <a:lnSpc>
                <a:spcPct val="100000"/>
              </a:lnSpc>
              <a:spcBef>
                <a:spcPts val="0"/>
              </a:spcBef>
              <a:spcAft>
                <a:spcPts val="0"/>
              </a:spcAft>
              <a:buClrTx/>
              <a:buSzTx/>
              <a:buFontTx/>
              <a:buNone/>
              <a:tabLst/>
              <a:defRPr/>
            </a:pPr>
            <a:fld id="{84FD36DC-B74D-46CA-A81C-095D9CE9A5AC}"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925513" rtl="0" eaLnBrk="1" fontAlgn="auto" latinLnBrk="0" hangingPunct="1">
                <a:lnSpc>
                  <a:spcPct val="100000"/>
                </a:lnSpc>
                <a:spcBef>
                  <a:spcPts val="0"/>
                </a:spcBef>
                <a:spcAft>
                  <a:spcPts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79877" name="Picture 5">
            <a:extLst>
              <a:ext uri="{FF2B5EF4-FFF2-40B4-BE49-F238E27FC236}">
                <a16:creationId xmlns:a16="http://schemas.microsoft.com/office/drawing/2014/main" id="{2AA93B47-1F2F-4D11-B901-F420F1086A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4425" y="2714625"/>
            <a:ext cx="1516063"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6620" y="4518942"/>
            <a:ext cx="5732949" cy="3697317"/>
          </a:xfrm>
          <a:prstGeom prst="rect">
            <a:avLst/>
          </a:prstGeom>
        </p:spPr>
        <p:txBody>
          <a:bodyPr lIns="94947" tIns="47474" rIns="94947" bIns="47474"/>
          <a:lstStyle/>
          <a:p>
            <a:endParaRPr lang="en-US"/>
          </a:p>
        </p:txBody>
      </p:sp>
      <p:sp>
        <p:nvSpPr>
          <p:cNvPr id="4" name="Slide Number Placeholder 3"/>
          <p:cNvSpPr>
            <a:spLocks noGrp="1"/>
          </p:cNvSpPr>
          <p:nvPr>
            <p:ph type="sldNum" sz="quarter" idx="10"/>
          </p:nvPr>
        </p:nvSpPr>
        <p:spPr/>
        <p:txBody>
          <a:bodyPr/>
          <a:lstStyle/>
          <a:p>
            <a:pPr defTabSz="931774">
              <a:defRPr/>
            </a:pPr>
            <a:fld id="{F6DA9C80-B631-4EC4-8253-F63CFD0157DF}" type="slidenum">
              <a:rPr lang="en-US" sz="1800" kern="0">
                <a:solidFill>
                  <a:sysClr val="windowText" lastClr="000000"/>
                </a:solidFill>
              </a:rPr>
              <a:pPr defTabSz="931774">
                <a:defRPr/>
              </a:pPr>
              <a:t>31</a:t>
            </a:fld>
            <a:endParaRPr lang="en-US" sz="1800" kern="0">
              <a:solidFill>
                <a:sysClr val="windowText" lastClr="000000"/>
              </a:solidFill>
            </a:endParaRPr>
          </a:p>
        </p:txBody>
      </p:sp>
    </p:spTree>
    <p:extLst>
      <p:ext uri="{BB962C8B-B14F-4D97-AF65-F5344CB8AC3E}">
        <p14:creationId xmlns:p14="http://schemas.microsoft.com/office/powerpoint/2010/main" val="22828934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6620" y="4518942"/>
            <a:ext cx="5732949" cy="3697317"/>
          </a:xfrm>
          <a:prstGeom prst="rect">
            <a:avLst/>
          </a:prstGeom>
        </p:spPr>
        <p:txBody>
          <a:bodyPr lIns="94947" tIns="47474" rIns="94947" bIns="47474"/>
          <a:lstStyle/>
          <a:p>
            <a:endParaRPr lang="en-US"/>
          </a:p>
        </p:txBody>
      </p:sp>
      <p:sp>
        <p:nvSpPr>
          <p:cNvPr id="4" name="Slide Number Placeholder 3"/>
          <p:cNvSpPr>
            <a:spLocks noGrp="1"/>
          </p:cNvSpPr>
          <p:nvPr>
            <p:ph type="sldNum" sz="quarter" idx="10"/>
          </p:nvPr>
        </p:nvSpPr>
        <p:spPr/>
        <p:txBody>
          <a:bodyPr/>
          <a:lstStyle/>
          <a:p>
            <a:pPr defTabSz="931774">
              <a:defRPr/>
            </a:pPr>
            <a:fld id="{F6DA9C80-B631-4EC4-8253-F63CFD0157DF}" type="slidenum">
              <a:rPr lang="en-US" sz="1800" kern="0">
                <a:solidFill>
                  <a:sysClr val="windowText" lastClr="000000"/>
                </a:solidFill>
              </a:rPr>
              <a:pPr defTabSz="931774">
                <a:defRPr/>
              </a:pPr>
              <a:t>32</a:t>
            </a:fld>
            <a:endParaRPr lang="en-US" sz="1800" kern="0">
              <a:solidFill>
                <a:sysClr val="windowText" lastClr="000000"/>
              </a:solidFill>
            </a:endParaRPr>
          </a:p>
        </p:txBody>
      </p:sp>
    </p:spTree>
    <p:extLst>
      <p:ext uri="{BB962C8B-B14F-4D97-AF65-F5344CB8AC3E}">
        <p14:creationId xmlns:p14="http://schemas.microsoft.com/office/powerpoint/2010/main" val="2566600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5"/>
            <a:ext cx="7772400" cy="110172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78" indent="0" algn="ctr">
              <a:buNone/>
              <a:defRPr>
                <a:solidFill>
                  <a:schemeClr val="tx1">
                    <a:tint val="75000"/>
                  </a:schemeClr>
                </a:solidFill>
              </a:defRPr>
            </a:lvl2pPr>
            <a:lvl3pPr marL="914355"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4"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B4CAEE-DD80-45BB-8570-35B2A24D63F2}" type="datetimeFigureOut">
              <a:rPr lang="en-US" smtClean="0"/>
              <a:t>9/12/22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55F76-12E5-4D0A-BE95-EC1AE4FACDA9}" type="slidenum">
              <a:rPr lang="en-US" smtClean="0"/>
              <a:t>‹#›</a:t>
            </a:fld>
            <a:endParaRPr lang="en-US"/>
          </a:p>
        </p:txBody>
      </p:sp>
    </p:spTree>
    <p:extLst>
      <p:ext uri="{BB962C8B-B14F-4D97-AF65-F5344CB8AC3E}">
        <p14:creationId xmlns:p14="http://schemas.microsoft.com/office/powerpoint/2010/main" val="40141266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B4CAEE-DD80-45BB-8570-35B2A24D63F2}" type="datetimeFigureOut">
              <a:rPr lang="en-US" smtClean="0"/>
              <a:t>9/12/22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55F76-12E5-4D0A-BE95-EC1AE4FACDA9}" type="slidenum">
              <a:rPr lang="en-US" smtClean="0"/>
              <a:t>‹#›</a:t>
            </a:fld>
            <a:endParaRPr lang="en-US"/>
          </a:p>
        </p:txBody>
      </p:sp>
    </p:spTree>
    <p:extLst>
      <p:ext uri="{BB962C8B-B14F-4D97-AF65-F5344CB8AC3E}">
        <p14:creationId xmlns:p14="http://schemas.microsoft.com/office/powerpoint/2010/main" val="15631388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40"/>
            <a:ext cx="7772400" cy="1125537"/>
          </a:xfrm>
        </p:spPr>
        <p:txBody>
          <a:bodyPr anchor="b"/>
          <a:lstStyle>
            <a:lvl1pPr marL="0" indent="0">
              <a:buNone/>
              <a:defRPr sz="2000">
                <a:solidFill>
                  <a:schemeClr val="tx1">
                    <a:tint val="75000"/>
                  </a:schemeClr>
                </a:solidFill>
              </a:defRPr>
            </a:lvl1pPr>
            <a:lvl2pPr marL="457178" indent="0">
              <a:buNone/>
              <a:defRPr sz="1800">
                <a:solidFill>
                  <a:schemeClr val="tx1">
                    <a:tint val="75000"/>
                  </a:schemeClr>
                </a:solidFill>
              </a:defRPr>
            </a:lvl2pPr>
            <a:lvl3pPr marL="914355"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4" indent="0">
              <a:buNone/>
              <a:defRPr sz="1400">
                <a:solidFill>
                  <a:schemeClr val="tx1">
                    <a:tint val="75000"/>
                  </a:schemeClr>
                </a:solidFill>
              </a:defRPr>
            </a:lvl7pPr>
            <a:lvl8pPr marL="3200240" indent="0">
              <a:buNone/>
              <a:defRPr sz="1400">
                <a:solidFill>
                  <a:schemeClr val="tx1">
                    <a:tint val="75000"/>
                  </a:schemeClr>
                </a:solidFill>
              </a:defRPr>
            </a:lvl8pPr>
            <a:lvl9pPr marL="365741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B4CAEE-DD80-45BB-8570-35B2A24D63F2}" type="datetimeFigureOut">
              <a:rPr lang="en-US" smtClean="0"/>
              <a:t>9/12/22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55F76-12E5-4D0A-BE95-EC1AE4FACDA9}" type="slidenum">
              <a:rPr lang="en-US" smtClean="0"/>
              <a:t>‹#›</a:t>
            </a:fld>
            <a:endParaRPr lang="en-US"/>
          </a:p>
        </p:txBody>
      </p:sp>
    </p:spTree>
    <p:extLst>
      <p:ext uri="{BB962C8B-B14F-4D97-AF65-F5344CB8AC3E}">
        <p14:creationId xmlns:p14="http://schemas.microsoft.com/office/powerpoint/2010/main" val="383326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2"/>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2"/>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B4CAEE-DD80-45BB-8570-35B2A24D63F2}" type="datetimeFigureOut">
              <a:rPr lang="en-US" smtClean="0"/>
              <a:t>9/12/22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55F76-12E5-4D0A-BE95-EC1AE4FACDA9}" type="slidenum">
              <a:rPr lang="en-US" smtClean="0"/>
              <a:t>‹#›</a:t>
            </a:fld>
            <a:endParaRPr lang="en-US"/>
          </a:p>
        </p:txBody>
      </p:sp>
    </p:spTree>
    <p:extLst>
      <p:ext uri="{BB962C8B-B14F-4D97-AF65-F5344CB8AC3E}">
        <p14:creationId xmlns:p14="http://schemas.microsoft.com/office/powerpoint/2010/main" val="2775275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1"/>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0938"/>
            <a:ext cx="4041775" cy="481012"/>
          </a:xfr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951"/>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B4CAEE-DD80-45BB-8570-35B2A24D63F2}" type="datetimeFigureOut">
              <a:rPr lang="en-US" smtClean="0"/>
              <a:t>9/12/22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A55F76-12E5-4D0A-BE95-EC1AE4FACDA9}" type="slidenum">
              <a:rPr lang="en-US" smtClean="0"/>
              <a:t>‹#›</a:t>
            </a:fld>
            <a:endParaRPr lang="en-US"/>
          </a:p>
        </p:txBody>
      </p:sp>
    </p:spTree>
    <p:extLst>
      <p:ext uri="{BB962C8B-B14F-4D97-AF65-F5344CB8AC3E}">
        <p14:creationId xmlns:p14="http://schemas.microsoft.com/office/powerpoint/2010/main" val="11227282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B4CAEE-DD80-45BB-8570-35B2A24D63F2}" type="datetimeFigureOut">
              <a:rPr lang="en-US" smtClean="0"/>
              <a:t>9/12/22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A55F76-12E5-4D0A-BE95-EC1AE4FACDA9}" type="slidenum">
              <a:rPr lang="en-US" smtClean="0"/>
              <a:t>‹#›</a:t>
            </a:fld>
            <a:endParaRPr lang="en-US"/>
          </a:p>
        </p:txBody>
      </p:sp>
    </p:spTree>
    <p:extLst>
      <p:ext uri="{BB962C8B-B14F-4D97-AF65-F5344CB8AC3E}">
        <p14:creationId xmlns:p14="http://schemas.microsoft.com/office/powerpoint/2010/main" val="31641880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B4CAEE-DD80-45BB-8570-35B2A24D63F2}" type="datetimeFigureOut">
              <a:rPr lang="en-US" smtClean="0"/>
              <a:t>9/12/22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A55F76-12E5-4D0A-BE95-EC1AE4FACDA9}" type="slidenum">
              <a:rPr lang="en-US" smtClean="0"/>
              <a:t>‹#›</a:t>
            </a:fld>
            <a:endParaRPr lang="en-US"/>
          </a:p>
        </p:txBody>
      </p:sp>
    </p:spTree>
    <p:extLst>
      <p:ext uri="{BB962C8B-B14F-4D97-AF65-F5344CB8AC3E}">
        <p14:creationId xmlns:p14="http://schemas.microsoft.com/office/powerpoint/2010/main" val="34503396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90"/>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0"/>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5"/>
            <a:ext cx="3008313" cy="3517900"/>
          </a:xfrm>
        </p:spPr>
        <p:txBody>
          <a:bodyPr/>
          <a:lstStyle>
            <a:lvl1pPr marL="0" indent="0">
              <a:buNone/>
              <a:defRPr sz="1400"/>
            </a:lvl1pPr>
            <a:lvl2pPr marL="457178" indent="0">
              <a:buNone/>
              <a:defRPr sz="1200"/>
            </a:lvl2pPr>
            <a:lvl3pPr marL="914355" indent="0">
              <a:buNone/>
              <a:defRPr sz="1000"/>
            </a:lvl3pPr>
            <a:lvl4pPr marL="1371532" indent="0">
              <a:buNone/>
              <a:defRPr sz="900"/>
            </a:lvl4pPr>
            <a:lvl5pPr marL="1828709" indent="0">
              <a:buNone/>
              <a:defRPr sz="900"/>
            </a:lvl5pPr>
            <a:lvl6pPr marL="2285886" indent="0">
              <a:buNone/>
              <a:defRPr sz="900"/>
            </a:lvl6pPr>
            <a:lvl7pPr marL="2743064"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B4CAEE-DD80-45BB-8570-35B2A24D63F2}" type="datetimeFigureOut">
              <a:rPr lang="en-US" smtClean="0"/>
              <a:t>9/12/22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55F76-12E5-4D0A-BE95-EC1AE4FACDA9}" type="slidenum">
              <a:rPr lang="en-US" smtClean="0"/>
              <a:t>‹#›</a:t>
            </a:fld>
            <a:endParaRPr lang="en-US"/>
          </a:p>
        </p:txBody>
      </p:sp>
    </p:spTree>
    <p:extLst>
      <p:ext uri="{BB962C8B-B14F-4D97-AF65-F5344CB8AC3E}">
        <p14:creationId xmlns:p14="http://schemas.microsoft.com/office/powerpoint/2010/main" val="41622292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endParaRPr lang="en-US"/>
          </a:p>
        </p:txBody>
      </p:sp>
      <p:sp>
        <p:nvSpPr>
          <p:cNvPr id="4" name="Text Placeholder 3"/>
          <p:cNvSpPr>
            <a:spLocks noGrp="1"/>
          </p:cNvSpPr>
          <p:nvPr>
            <p:ph type="body" sz="half" idx="2"/>
          </p:nvPr>
        </p:nvSpPr>
        <p:spPr>
          <a:xfrm>
            <a:off x="1792288" y="4025901"/>
            <a:ext cx="5486400" cy="603250"/>
          </a:xfrm>
        </p:spPr>
        <p:txBody>
          <a:bodyPr/>
          <a:lstStyle>
            <a:lvl1pPr marL="0" indent="0">
              <a:buNone/>
              <a:defRPr sz="1400"/>
            </a:lvl1pPr>
            <a:lvl2pPr marL="457178" indent="0">
              <a:buNone/>
              <a:defRPr sz="1200"/>
            </a:lvl2pPr>
            <a:lvl3pPr marL="914355" indent="0">
              <a:buNone/>
              <a:defRPr sz="1000"/>
            </a:lvl3pPr>
            <a:lvl4pPr marL="1371532" indent="0">
              <a:buNone/>
              <a:defRPr sz="900"/>
            </a:lvl4pPr>
            <a:lvl5pPr marL="1828709" indent="0">
              <a:buNone/>
              <a:defRPr sz="900"/>
            </a:lvl5pPr>
            <a:lvl6pPr marL="2285886" indent="0">
              <a:buNone/>
              <a:defRPr sz="900"/>
            </a:lvl6pPr>
            <a:lvl7pPr marL="2743064"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B4CAEE-DD80-45BB-8570-35B2A24D63F2}" type="datetimeFigureOut">
              <a:rPr lang="en-US" smtClean="0"/>
              <a:t>9/12/22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55F76-12E5-4D0A-BE95-EC1AE4FACDA9}" type="slidenum">
              <a:rPr lang="en-US" smtClean="0"/>
              <a:t>‹#›</a:t>
            </a:fld>
            <a:endParaRPr lang="en-US"/>
          </a:p>
        </p:txBody>
      </p:sp>
    </p:spTree>
    <p:extLst>
      <p:ext uri="{BB962C8B-B14F-4D97-AF65-F5344CB8AC3E}">
        <p14:creationId xmlns:p14="http://schemas.microsoft.com/office/powerpoint/2010/main" val="10826575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B4CAEE-DD80-45BB-8570-35B2A24D63F2}" type="datetimeFigureOut">
              <a:rPr lang="en-US" smtClean="0"/>
              <a:t>9/12/22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55F76-12E5-4D0A-BE95-EC1AE4FACDA9}" type="slidenum">
              <a:rPr lang="en-US" smtClean="0"/>
              <a:t>‹#›</a:t>
            </a:fld>
            <a:endParaRPr lang="en-US"/>
          </a:p>
        </p:txBody>
      </p:sp>
    </p:spTree>
    <p:extLst>
      <p:ext uri="{BB962C8B-B14F-4D97-AF65-F5344CB8AC3E}">
        <p14:creationId xmlns:p14="http://schemas.microsoft.com/office/powerpoint/2010/main" val="5928570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7"/>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7"/>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B4CAEE-DD80-45BB-8570-35B2A24D63F2}" type="datetimeFigureOut">
              <a:rPr lang="en-US" smtClean="0"/>
              <a:t>9/12/22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55F76-12E5-4D0A-BE95-EC1AE4FACDA9}" type="slidenum">
              <a:rPr lang="en-US" smtClean="0"/>
              <a:t>‹#›</a:t>
            </a:fld>
            <a:endParaRPr lang="en-US"/>
          </a:p>
        </p:txBody>
      </p:sp>
    </p:spTree>
    <p:extLst>
      <p:ext uri="{BB962C8B-B14F-4D97-AF65-F5344CB8AC3E}">
        <p14:creationId xmlns:p14="http://schemas.microsoft.com/office/powerpoint/2010/main" val="6525523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5153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9/12/22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418600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771835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8B24A-BF77-0247-A725-E4A51CF1BA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D886C2-E324-5546-B99F-99300AB7FA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F58B4D-080C-BD44-A10F-D08694A3C76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2F9C77D-AA20-7C4D-B14F-FD3BEA1191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8DAC73-1437-BC4A-9064-4A22EC7406FE}"/>
              </a:ext>
            </a:extLst>
          </p:cNvPr>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303916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9/12/22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297493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jpe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3.jpe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5.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8.xml"/><Relationship Id="rId1" Type="http://schemas.openxmlformats.org/officeDocument/2006/relationships/slideLayout" Target="../slideLayouts/slideLayout27.xml"/><Relationship Id="rId4" Type="http://schemas.openxmlformats.org/officeDocument/2006/relationships/image" Target="../media/image4.jpeg"/></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30.xml"/><Relationship Id="rId1" Type="http://schemas.openxmlformats.org/officeDocument/2006/relationships/slideLayout" Target="../slideLayouts/slideLayout29.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9/12/22</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bg1"/>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196702" cy="813816"/>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 id="2147483687" r:id="rId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2"/>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5"/>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EB4CAEE-DD80-45BB-8570-35B2A24D63F2}" type="datetimeFigureOut">
              <a:rPr lang="en-US" smtClean="0"/>
              <a:t>9/12/22</a:t>
            </a:fld>
            <a:endParaRPr lang="en-US"/>
          </a:p>
        </p:txBody>
      </p:sp>
      <p:sp>
        <p:nvSpPr>
          <p:cNvPr id="5" name="Footer Placeholder 4"/>
          <p:cNvSpPr>
            <a:spLocks noGrp="1"/>
          </p:cNvSpPr>
          <p:nvPr>
            <p:ph type="ftr" sz="quarter" idx="3"/>
          </p:nvPr>
        </p:nvSpPr>
        <p:spPr>
          <a:xfrm>
            <a:off x="3124200" y="4767265"/>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5"/>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59A55F76-12E5-4D0A-BE95-EC1AE4FACDA9}" type="slidenum">
              <a:rPr lang="en-US" smtClean="0"/>
              <a:t>‹#›</a:t>
            </a:fld>
            <a:endParaRPr lang="en-US"/>
          </a:p>
        </p:txBody>
      </p:sp>
      <p:sp>
        <p:nvSpPr>
          <p:cNvPr id="7" name="Rectangle 6"/>
          <p:cNvSpPr/>
          <p:nvPr/>
        </p:nvSpPr>
        <p:spPr>
          <a:xfrm>
            <a:off x="0" y="62346"/>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Slide Number Placeholder 3"/>
          <p:cNvSpPr txBox="1">
            <a:spLocks/>
          </p:cNvSpPr>
          <p:nvPr/>
        </p:nvSpPr>
        <p:spPr>
          <a:xfrm>
            <a:off x="8305800" y="88107"/>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a:p>
        </p:txBody>
      </p:sp>
      <p:sp>
        <p:nvSpPr>
          <p:cNvPr id="10" name="Rectangle 9"/>
          <p:cNvSpPr/>
          <p:nvPr/>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10782892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defTabSz="914355"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884" indent="-342884" algn="l" defTabSz="914355"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13" indent="-285736" algn="l" defTabSz="914355"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2944" indent="-228588" algn="l" defTabSz="914355"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120" indent="-228588" algn="l" defTabSz="914355"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297" indent="-228588" algn="l" defTabSz="914355"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474" indent="-228588" algn="l" defTabSz="91435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52" indent="-228588" algn="l" defTabSz="91435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29" indent="-228588" algn="l" defTabSz="91435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06" indent="-228588" algn="l" defTabSz="91435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a:p>
        </p:txBody>
      </p:sp>
      <p:sp>
        <p:nvSpPr>
          <p:cNvPr id="25" name="Rectangle 24"/>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NYSOO_DOH_rgb.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Tree>
    <p:extLst>
      <p:ext uri="{BB962C8B-B14F-4D97-AF65-F5344CB8AC3E}">
        <p14:creationId xmlns:p14="http://schemas.microsoft.com/office/powerpoint/2010/main" val="2358594356"/>
      </p:ext>
    </p:extLst>
  </p:cSld>
  <p:clrMap bg1="lt1" tx1="dk1" bg2="lt2" tx2="dk2" accent1="accent1" accent2="accent2" accent3="accent3" accent4="accent4" accent5="accent5" accent6="accent6" hlink="hlink" folHlink="folHlink"/>
  <p:sldLayoutIdLst>
    <p:sldLayoutId id="2147483702" r:id="rId1"/>
    <p:sldLayoutId id="2147483703" r:id="rId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a:p>
        </p:txBody>
      </p:sp>
      <p:sp>
        <p:nvSpPr>
          <p:cNvPr id="25" name="Rectangle 24"/>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843631391"/>
      </p:ext>
    </p:extLst>
  </p:cSld>
  <p:clrMap bg1="lt1" tx1="dk1" bg2="lt2" tx2="dk2" accent1="accent1" accent2="accent2" accent3="accent3" accent4="accent4" accent5="accent5" accent6="accent6" hlink="hlink" folHlink="folHlink"/>
  <p:sldLayoutIdLst>
    <p:sldLayoutId id="2147483705" r:id="rId1"/>
    <p:sldLayoutId id="2147483706" r:id="rId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www.cdc.gov/poxvirus/monkeypox/interim-considerations/overview.html"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immunize.org/catg.d/p7010.pdf"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TLv1mR6mECQ" TargetMode="External"/><Relationship Id="rId2" Type="http://schemas.openxmlformats.org/officeDocument/2006/relationships/hyperlink" Target="https://www.youtube.com/watch?v=R5jd4SDEcsA"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gcc02.safelinks.protection.outlook.com/?url=https%3A%2F%2Fwww.medilogbiohealth.com%2F2021%2F03%2Fintradermal-injection-sites.html&amp;data=05%7C01%7Cstephanie.ostrowski%40health.ny.gov%7Cb26cc7cda62f415e819608da8212c8de%7Cf46cb8ea79004d108ceb80e8c1c81ee7%7C0%7C0%7C637965314435233315%7CUnknown%7CTWFpbGZsb3d8eyJWIjoiMC4wLjAwMDAiLCJQIjoiV2luMzIiLCJBTiI6Ik1haWwiLCJXVCI6Mn0%3D%7C3000%7C%7C%7C&amp;sdata=WTY3b2tG7nHGz%2F%2FCpCnrp7l5RE68Y5wIoCz9W3dPnBw%3D&amp;reserved=0" TargetMode="External"/><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TLv1mR6mECQ"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s://www.cdc.gov/poxvirus/monkeypox/files/interim-considerations/guidance-jynneos-prep-admin-alt-dosing.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cdc.gov/poxvirus/monkeypox/files/interim-considerations/guidance-Jynneos-prep-admin-stand.pdf" TargetMode="External"/><Relationship Id="rId2" Type="http://schemas.openxmlformats.org/officeDocument/2006/relationships/hyperlink" Target="https://www.cdc.gov/poxvirus/monkeypox/considerations-for-monkeypox-vaccination.html" TargetMode="External"/><Relationship Id="rId1" Type="http://schemas.openxmlformats.org/officeDocument/2006/relationships/slideLayout" Target="../slideLayouts/slideLayout3.xml"/><Relationship Id="rId5" Type="http://schemas.openxmlformats.org/officeDocument/2006/relationships/hyperlink" Target="https://www.health.ny.gov/diseases/communicable/zoonoses/monkeypox/providers/docs/jynneos_vaccine_guidance.pdf" TargetMode="External"/><Relationship Id="rId4" Type="http://schemas.openxmlformats.org/officeDocument/2006/relationships/hyperlink" Target="https://www.cdc.gov/poxvirus/monkeypox/files/interim-considerations/guidance-jynneos-prep-admin-alt-dosing.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aspr.hhs.gov/SNS/Pages/Monkeypox.aspx" TargetMode="External"/><Relationship Id="rId2" Type="http://schemas.openxmlformats.org/officeDocument/2006/relationships/hyperlink" Target="mailto:vaccinetempexcursion@health.ny.gov" TargetMode="Externa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hyperlink" Target="https://www.cdc.gov/poxvirus/monkeypox/pdf/Storage-and-Handling-Summary.pdf" TargetMode="External"/><Relationship Id="rId2" Type="http://schemas.openxmlformats.org/officeDocument/2006/relationships/hyperlink" Target="https://www.fda.gov/media/160774/download"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cdc.gov/vaccines/hcp/acip-recs/general-recs/index.html"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s://www.fda.gov/emergency-preparedness-and-response/mcm-legal-regulatory-and-policy-framework/emergency-use-authorization" TargetMode="External"/><Relationship Id="rId5" Type="http://schemas.openxmlformats.org/officeDocument/2006/relationships/hyperlink" Target="https://www.cdc.gov/vaccines/vac-gen/default.htm" TargetMode="External"/><Relationship Id="rId4" Type="http://schemas.openxmlformats.org/officeDocument/2006/relationships/hyperlink" Target="https://www.cdc.gov/vaccines/imz-managers/laws/hipaa/overview.html"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www.health.ny.gov/diseases/communicable/zoonoses/monkeypox/providers/docs/jynneos_vaccine_screening_consent_form.pdf"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www.fda.gov/media/160773/download" TargetMode="External"/><Relationship Id="rId5" Type="http://schemas.openxmlformats.org/officeDocument/2006/relationships/hyperlink" Target="https://www.cdc.gov/vaccines/hcp/vis/vis-statements/smallpox-monkeypox.pdf" TargetMode="External"/><Relationship Id="rId4" Type="http://schemas.openxmlformats.org/officeDocument/2006/relationships/hyperlink" Target="https://www.health.ny.gov/diseases/communicable/zoonoses/monkeypox/providers/docs/jynneos_vaccine_checklist.pdf"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fda.gov/media/160774/download"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https://www.cdc.gov/vaccinesafety/concerns/fainting.html" TargetMode="External"/><Relationship Id="rId2" Type="http://schemas.openxmlformats.org/officeDocument/2006/relationships/notesSlide" Target="../notesSlides/notesSlide10.xml"/><Relationship Id="rId1" Type="http://schemas.openxmlformats.org/officeDocument/2006/relationships/slideLayout" Target="../slideLayouts/slideLayout27.xml"/></Relationships>
</file>

<file path=ppt/slides/_rels/slide37.xml.rels><?xml version="1.0" encoding="UTF-8" standalone="yes"?>
<Relationships xmlns="http://schemas.openxmlformats.org/package/2006/relationships"><Relationship Id="rId3" Type="http://schemas.openxmlformats.org/officeDocument/2006/relationships/hyperlink" Target="https://www.cdc.gov/poxvirus/monkeypox/interim-considerations/jynneos-vaccine.html#interim" TargetMode="External"/><Relationship Id="rId2" Type="http://schemas.openxmlformats.org/officeDocument/2006/relationships/notesSlide" Target="../notesSlides/notesSlide11.xml"/><Relationship Id="rId1" Type="http://schemas.openxmlformats.org/officeDocument/2006/relationships/slideLayout" Target="../slideLayouts/slideLayout2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7.xml"/></Relationships>
</file>

<file path=ppt/slides/_rels/slide39.xml.rels><?xml version="1.0" encoding="UTF-8" standalone="yes"?>
<Relationships xmlns="http://schemas.openxmlformats.org/package/2006/relationships"><Relationship Id="rId3" Type="http://schemas.openxmlformats.org/officeDocument/2006/relationships/hyperlink" Target="https://www.cdc.gov/vaccines/hcp/acip-recs/general-recs/adverse-reactions.html" TargetMode="External"/><Relationship Id="rId2" Type="http://schemas.openxmlformats.org/officeDocument/2006/relationships/notesSlide" Target="../notesSlides/notesSlide13.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https://www.cdc.gov/vaccines/hcp/acip-recs/general-recs/adverse-reactions.html" TargetMode="External"/><Relationship Id="rId2" Type="http://schemas.openxmlformats.org/officeDocument/2006/relationships/notesSlide" Target="../notesSlides/notesSlide14.xml"/><Relationship Id="rId1" Type="http://schemas.openxmlformats.org/officeDocument/2006/relationships/slideLayout" Target="../slideLayouts/slideLayout30.xml"/></Relationships>
</file>

<file path=ppt/slides/_rels/slide41.xml.rels><?xml version="1.0" encoding="UTF-8" standalone="yes"?>
<Relationships xmlns="http://schemas.openxmlformats.org/package/2006/relationships"><Relationship Id="rId2" Type="http://schemas.openxmlformats.org/officeDocument/2006/relationships/hyperlink" Target="https://www.cdc.gov/poxvirus/monkeypox/interim-considerations/errors-deviations.html" TargetMode="Externa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hyperlink" Target="mailto:info@vaers.org" TargetMode="External"/><Relationship Id="rId2" Type="http://schemas.openxmlformats.org/officeDocument/2006/relationships/hyperlink" Target="https://vaers.hhs.gov/reportevent.html" TargetMode="Externa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5.xml"/><Relationship Id="rId1" Type="http://schemas.openxmlformats.org/officeDocument/2006/relationships/slideLayout" Target="../slideLayouts/slideLayout2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cdc.gov/poxvirus/monkeypox/index.html"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fda.gov/media/160774/download"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57200" y="1809750"/>
            <a:ext cx="7696200" cy="1323439"/>
          </a:xfrm>
          <a:prstGeom prst="rect">
            <a:avLst/>
          </a:prstGeom>
          <a:noFill/>
          <a:ln>
            <a:noFill/>
          </a:ln>
        </p:spPr>
        <p:txBody>
          <a:bodyPr wrap="square" rtlCol="0">
            <a:spAutoFit/>
          </a:bodyPr>
          <a:lstStyle/>
          <a:p>
            <a:r>
              <a:rPr lang="en-US" sz="4000" b="1" dirty="0">
                <a:solidFill>
                  <a:srgbClr val="002D73"/>
                </a:solidFill>
                <a:latin typeface="Arial" panose="020B0604020202020204" pitchFamily="34" charset="0"/>
                <a:cs typeface="Arial" panose="020B0604020202020204" pitchFamily="34" charset="0"/>
              </a:rPr>
              <a:t>JYNNEOS Training </a:t>
            </a:r>
            <a:r>
              <a:rPr lang="en-US" sz="4000" b="1">
                <a:solidFill>
                  <a:srgbClr val="002D73"/>
                </a:solidFill>
                <a:latin typeface="Arial" panose="020B0604020202020204" pitchFamily="34" charset="0"/>
                <a:cs typeface="Arial" panose="020B0604020202020204" pitchFamily="34" charset="0"/>
              </a:rPr>
              <a:t>for Vaccinators</a:t>
            </a:r>
            <a:endParaRPr lang="en-US" sz="4000" b="1" dirty="0">
              <a:solidFill>
                <a:srgbClr val="002D73"/>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8DFE2C12-A5BF-4E54-A627-6AE0EA5F88D4}"/>
              </a:ext>
            </a:extLst>
          </p:cNvPr>
          <p:cNvSpPr txBox="1"/>
          <p:nvPr/>
        </p:nvSpPr>
        <p:spPr>
          <a:xfrm>
            <a:off x="609600" y="3991511"/>
            <a:ext cx="7696200" cy="584775"/>
          </a:xfrm>
          <a:prstGeom prst="rect">
            <a:avLst/>
          </a:prstGeom>
          <a:noFill/>
          <a:ln>
            <a:noFill/>
          </a:ln>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September 12, 2022</a:t>
            </a:r>
          </a:p>
        </p:txBody>
      </p:sp>
    </p:spTree>
    <p:extLst>
      <p:ext uri="{BB962C8B-B14F-4D97-AF65-F5344CB8AC3E}">
        <p14:creationId xmlns:p14="http://schemas.microsoft.com/office/powerpoint/2010/main" val="2067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85750"/>
            <a:ext cx="8686800" cy="523220"/>
          </a:xfrm>
          <a:prstGeom prst="rect">
            <a:avLst/>
          </a:prstGeom>
          <a:noFill/>
          <a:ln>
            <a:noFill/>
          </a:ln>
        </p:spPr>
        <p:txBody>
          <a:bodyPr wrap="square" rtlCol="0">
            <a:spAutoFit/>
          </a:bodyPr>
          <a:lstStyle/>
          <a:p>
            <a:pPr algn="ctr"/>
            <a:r>
              <a:rPr lang="en-US" sz="2800" b="1" dirty="0">
                <a:solidFill>
                  <a:srgbClr val="002D73"/>
                </a:solidFill>
                <a:latin typeface="Arial" panose="020B0604020202020204" pitchFamily="34" charset="0"/>
                <a:cs typeface="Arial" panose="020B0604020202020204" pitchFamily="34" charset="0"/>
              </a:rPr>
              <a:t>Who can be vaccinated?</a:t>
            </a:r>
          </a:p>
        </p:txBody>
      </p:sp>
      <p:sp>
        <p:nvSpPr>
          <p:cNvPr id="12" name="TextBox 11"/>
          <p:cNvSpPr txBox="1"/>
          <p:nvPr/>
        </p:nvSpPr>
        <p:spPr>
          <a:xfrm>
            <a:off x="76200" y="742950"/>
            <a:ext cx="8763000" cy="4424288"/>
          </a:xfrm>
          <a:prstGeom prst="rect">
            <a:avLst/>
          </a:prstGeom>
          <a:noFill/>
          <a:ln>
            <a:noFill/>
          </a:ln>
        </p:spPr>
        <p:txBody>
          <a:bodyPr wrap="square" rtlCol="0">
            <a:spAutoFit/>
          </a:bodyPr>
          <a:lstStyle/>
          <a:p>
            <a:pPr indent="457200" fontAlgn="base"/>
            <a:r>
              <a:rPr lang="en-US" b="1" u="sng" dirty="0">
                <a:solidFill>
                  <a:srgbClr val="000000"/>
                </a:solidFill>
                <a:effectLst/>
                <a:latin typeface="Calibri" panose="020F0502020204030204" pitchFamily="34" charset="0"/>
                <a:ea typeface="MS Gothic" panose="020B0609070205080204" pitchFamily="49" charset="-128"/>
              </a:rPr>
              <a:t>Statewide eligibility has now been expanded</a:t>
            </a:r>
            <a:r>
              <a:rPr lang="en-US" b="1" dirty="0">
                <a:solidFill>
                  <a:srgbClr val="000000"/>
                </a:solidFill>
                <a:effectLst/>
                <a:latin typeface="Calibri" panose="020F0502020204030204" pitchFamily="34" charset="0"/>
                <a:ea typeface="MS Gothic" panose="020B0609070205080204" pitchFamily="49" charset="-128"/>
              </a:rPr>
              <a:t> to include all individuals at risk of        	becoming infected with Monkeypox. Exposure includes the following</a:t>
            </a:r>
            <a:r>
              <a:rPr lang="en-US" dirty="0">
                <a:solidFill>
                  <a:srgbClr val="000000"/>
                </a:solidFill>
                <a:effectLst/>
                <a:latin typeface="Calibri" panose="020F0502020204030204" pitchFamily="34" charset="0"/>
                <a:ea typeface="MS Gothic" panose="020B0609070205080204" pitchFamily="49" charset="-128"/>
              </a:rPr>
              <a:t>:</a:t>
            </a:r>
          </a:p>
          <a:p>
            <a:pPr indent="457200" fontAlgn="base"/>
            <a:endParaRPr lang="en-US" sz="1750" dirty="0">
              <a:effectLst/>
              <a:latin typeface="Calibri" panose="020F0502020204030204" pitchFamily="34" charset="0"/>
              <a:ea typeface="Calibri" panose="020F0502020204030204" pitchFamily="34" charset="0"/>
            </a:endParaRPr>
          </a:p>
          <a:p>
            <a:pPr marL="342900" marR="0" lvl="0" indent="-342900" fontAlgn="base">
              <a:spcBef>
                <a:spcPts val="0"/>
              </a:spcBef>
              <a:spcAft>
                <a:spcPts val="0"/>
              </a:spcAft>
              <a:buSzPts val="1000"/>
              <a:buFont typeface="Symbol" panose="05050102010706020507" pitchFamily="18" charset="2"/>
              <a:buChar char=""/>
              <a:tabLst>
                <a:tab pos="457200" algn="l"/>
                <a:tab pos="1600200" algn="l"/>
              </a:tabLst>
            </a:pPr>
            <a:r>
              <a:rPr lang="en-US" sz="1750" dirty="0">
                <a:solidFill>
                  <a:srgbClr val="000000"/>
                </a:solidFill>
                <a:effectLst/>
                <a:latin typeface="Calibri" panose="020F0502020204030204" pitchFamily="34" charset="0"/>
                <a:ea typeface="MS Gothic" panose="020B0609070205080204" pitchFamily="49" charset="-128"/>
              </a:rPr>
              <a:t>Individuals with </a:t>
            </a:r>
            <a:r>
              <a:rPr lang="en-US" sz="1750" u="sng" dirty="0">
                <a:solidFill>
                  <a:srgbClr val="000000"/>
                </a:solidFill>
                <a:effectLst/>
                <a:latin typeface="Calibri" panose="020F0502020204030204" pitchFamily="34" charset="0"/>
                <a:ea typeface="MS Gothic" panose="020B0609070205080204" pitchFamily="49" charset="-128"/>
              </a:rPr>
              <a:t>recent exposure to a suspected or confirmed monkeypox case </a:t>
            </a:r>
            <a:r>
              <a:rPr lang="en-US" sz="1750" dirty="0">
                <a:solidFill>
                  <a:srgbClr val="000000"/>
                </a:solidFill>
                <a:effectLst/>
                <a:latin typeface="Calibri" panose="020F0502020204030204" pitchFamily="34" charset="0"/>
                <a:ea typeface="MS Gothic" panose="020B0609070205080204" pitchFamily="49" charset="-128"/>
              </a:rPr>
              <a:t>within the past 14 days. (PEP)</a:t>
            </a:r>
            <a:endParaRPr lang="en-US" sz="1750" dirty="0">
              <a:effectLst/>
              <a:latin typeface="Calibri" panose="020F0502020204030204" pitchFamily="34" charset="0"/>
              <a:ea typeface="Calibri" panose="020F0502020204030204" pitchFamily="34" charset="0"/>
            </a:endParaRPr>
          </a:p>
          <a:p>
            <a:pPr marL="342900" marR="0" lvl="0" indent="-342900" fontAlgn="base">
              <a:spcBef>
                <a:spcPts val="0"/>
              </a:spcBef>
              <a:spcAft>
                <a:spcPts val="0"/>
              </a:spcAft>
              <a:buSzPts val="1000"/>
              <a:buFont typeface="Symbol" panose="05050102010706020507" pitchFamily="18" charset="2"/>
              <a:buChar char=""/>
              <a:tabLst>
                <a:tab pos="457200" algn="l"/>
                <a:tab pos="1600200" algn="l"/>
              </a:tabLst>
            </a:pPr>
            <a:r>
              <a:rPr lang="en-US" sz="1750" dirty="0">
                <a:solidFill>
                  <a:srgbClr val="000000"/>
                </a:solidFill>
                <a:effectLst/>
                <a:latin typeface="Calibri" panose="020F0502020204030204" pitchFamily="34" charset="0"/>
                <a:ea typeface="MS Gothic" panose="020B0609070205080204" pitchFamily="49" charset="-128"/>
              </a:rPr>
              <a:t>Those at </a:t>
            </a:r>
            <a:r>
              <a:rPr lang="en-US" sz="1750" u="sng" dirty="0">
                <a:solidFill>
                  <a:srgbClr val="000000"/>
                </a:solidFill>
                <a:effectLst/>
                <a:latin typeface="Calibri" panose="020F0502020204030204" pitchFamily="34" charset="0"/>
                <a:ea typeface="MS Gothic" panose="020B0609070205080204" pitchFamily="49" charset="-128"/>
              </a:rPr>
              <a:t>high risk of a recent exposure to monkeypox</a:t>
            </a:r>
            <a:r>
              <a:rPr lang="en-US" sz="1750" dirty="0">
                <a:solidFill>
                  <a:srgbClr val="000000"/>
                </a:solidFill>
                <a:effectLst/>
                <a:latin typeface="Calibri" panose="020F0502020204030204" pitchFamily="34" charset="0"/>
                <a:ea typeface="MS Gothic" panose="020B0609070205080204" pitchFamily="49" charset="-128"/>
              </a:rPr>
              <a:t>, including gay men and members of the bisexual, transgender, and gender non-conforming community and other communities of men who have sex with men and who have engaged in intimate, or skin-to-skin contact with others in the past 14 days areas where monkeypox is spreading. (PEP++)</a:t>
            </a:r>
            <a:endParaRPr lang="en-US" sz="1750" dirty="0">
              <a:effectLst/>
              <a:latin typeface="Calibri" panose="020F0502020204030204" pitchFamily="34" charset="0"/>
              <a:ea typeface="Calibri" panose="020F0502020204030204" pitchFamily="34" charset="0"/>
            </a:endParaRPr>
          </a:p>
          <a:p>
            <a:pPr marL="342900" marR="0" lvl="0" indent="-342900" fontAlgn="base">
              <a:spcBef>
                <a:spcPts val="0"/>
              </a:spcBef>
              <a:spcAft>
                <a:spcPts val="0"/>
              </a:spcAft>
              <a:buSzPts val="1000"/>
              <a:buFont typeface="Symbol" panose="05050102010706020507" pitchFamily="18" charset="2"/>
              <a:buChar char=""/>
              <a:tabLst>
                <a:tab pos="457200" algn="l"/>
                <a:tab pos="1600200" algn="l"/>
              </a:tabLst>
            </a:pPr>
            <a:r>
              <a:rPr lang="en-US" sz="1750" dirty="0">
                <a:solidFill>
                  <a:srgbClr val="000000"/>
                </a:solidFill>
                <a:effectLst/>
                <a:latin typeface="Calibri" panose="020F0502020204030204" pitchFamily="34" charset="0"/>
                <a:ea typeface="MS Gothic" panose="020B0609070205080204" pitchFamily="49" charset="-128"/>
              </a:rPr>
              <a:t>Individuals </a:t>
            </a:r>
            <a:r>
              <a:rPr lang="en-US" sz="1750" u="sng" dirty="0">
                <a:solidFill>
                  <a:srgbClr val="000000"/>
                </a:solidFill>
                <a:effectLst/>
                <a:latin typeface="Calibri" panose="020F0502020204030204" pitchFamily="34" charset="0"/>
                <a:ea typeface="MS Gothic" panose="020B0609070205080204" pitchFamily="49" charset="-128"/>
              </a:rPr>
              <a:t>who have had skin-to-skin contact with someone in a social network</a:t>
            </a:r>
            <a:r>
              <a:rPr lang="en-US" sz="1750" dirty="0">
                <a:solidFill>
                  <a:srgbClr val="000000"/>
                </a:solidFill>
                <a:effectLst/>
                <a:latin typeface="Calibri" panose="020F0502020204030204" pitchFamily="34" charset="0"/>
                <a:ea typeface="MS Gothic" panose="020B0609070205080204" pitchFamily="49" charset="-128"/>
              </a:rPr>
              <a:t> experiencing monkeypox activity, including men who have sex with men who meet partners through an online website, digital application ("app"), or social event, such as a bar or party. (PEP++)</a:t>
            </a:r>
            <a:endParaRPr lang="en-US" sz="175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 pos="1600200" algn="l"/>
              </a:tabLst>
            </a:pPr>
            <a:r>
              <a:rPr lang="en-US" sz="1750" u="sng" dirty="0">
                <a:effectLst/>
                <a:latin typeface="Calibri" panose="020F0502020204030204" pitchFamily="34" charset="0"/>
                <a:ea typeface="Arial" panose="020B0604020202020204" pitchFamily="34" charset="0"/>
              </a:rPr>
              <a:t>Any individual that may be at risk of future exposure to infection with monkeypox</a:t>
            </a:r>
            <a:r>
              <a:rPr lang="en-US" sz="1750" dirty="0">
                <a:effectLst/>
                <a:latin typeface="Calibri" panose="020F0502020204030204" pitchFamily="34" charset="0"/>
                <a:ea typeface="Arial" panose="020B0604020202020204" pitchFamily="34" charset="0"/>
              </a:rPr>
              <a:t>, even though they are not at high risk of a recent exposure to monkeypox. (</a:t>
            </a:r>
            <a:r>
              <a:rPr lang="en-US" sz="1750" dirty="0" err="1">
                <a:effectLst/>
                <a:latin typeface="Calibri" panose="020F0502020204030204" pitchFamily="34" charset="0"/>
                <a:ea typeface="Arial" panose="020B0604020202020204" pitchFamily="34" charset="0"/>
              </a:rPr>
              <a:t>PrEP</a:t>
            </a:r>
            <a:r>
              <a:rPr lang="en-US" sz="1750" dirty="0">
                <a:effectLst/>
                <a:latin typeface="Calibri" panose="020F0502020204030204" pitchFamily="34" charset="0"/>
                <a:ea typeface="Arial" panose="020B0604020202020204" pitchFamily="34" charset="0"/>
              </a:rPr>
              <a:t>)</a:t>
            </a:r>
            <a:endParaRPr lang="en-US" sz="1750" dirty="0">
              <a:effectLst/>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551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85750"/>
            <a:ext cx="8686800" cy="523220"/>
          </a:xfrm>
          <a:prstGeom prst="rect">
            <a:avLst/>
          </a:prstGeom>
          <a:noFill/>
          <a:ln>
            <a:noFill/>
          </a:ln>
        </p:spPr>
        <p:txBody>
          <a:bodyPr wrap="square" rtlCol="0">
            <a:spAutoFit/>
          </a:bodyPr>
          <a:lstStyle/>
          <a:p>
            <a:pPr algn="ctr"/>
            <a:r>
              <a:rPr lang="en-US" sz="2800" b="1" dirty="0">
                <a:solidFill>
                  <a:srgbClr val="002D73"/>
                </a:solidFill>
                <a:latin typeface="Arial" panose="020B0604020202020204" pitchFamily="34" charset="0"/>
                <a:cs typeface="Arial" panose="020B0604020202020204" pitchFamily="34" charset="0"/>
              </a:rPr>
              <a:t>Who can be vaccinated? (continued)</a:t>
            </a:r>
          </a:p>
        </p:txBody>
      </p:sp>
      <p:sp>
        <p:nvSpPr>
          <p:cNvPr id="12" name="TextBox 11"/>
          <p:cNvSpPr txBox="1"/>
          <p:nvPr/>
        </p:nvSpPr>
        <p:spPr>
          <a:xfrm>
            <a:off x="152400" y="971550"/>
            <a:ext cx="8763000" cy="2739211"/>
          </a:xfrm>
          <a:prstGeom prst="rect">
            <a:avLst/>
          </a:prstGeom>
          <a:noFill/>
          <a:ln>
            <a:noFill/>
          </a:ln>
        </p:spPr>
        <p:txBody>
          <a:bodyPr wrap="square" rtlCol="0">
            <a:spAutoFit/>
          </a:body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Certain gay, bisexual, or men who have sex with men who have had multiple partners, sex at a commercial venue, or sex at an event or venue in a geographic area where monkeypox transmission is occurring.</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Certain occupational risk groups including:</a:t>
            </a:r>
          </a:p>
          <a:p>
            <a:pPr marL="800100" lvl="1" indent="-342900">
              <a:buFont typeface="Courier New" panose="02070309020205020404" pitchFamily="49" charset="0"/>
              <a:buChar char="o"/>
            </a:pPr>
            <a:r>
              <a:rPr lang="en-US" dirty="0">
                <a:latin typeface="Arial" panose="020B0604020202020204" pitchFamily="34" charset="0"/>
                <a:cs typeface="Arial" panose="020B0604020202020204" pitchFamily="34" charset="0"/>
              </a:rPr>
              <a:t>Research laboratory workers performing diagnostic testing for Monkeypox virus</a:t>
            </a:r>
          </a:p>
          <a:p>
            <a:pPr marL="800100" lvl="1" indent="-342900">
              <a:buFont typeface="Courier New" panose="02070309020205020404" pitchFamily="49" charset="0"/>
              <a:buChar char="o"/>
            </a:pPr>
            <a:r>
              <a:rPr lang="en-US" dirty="0">
                <a:latin typeface="Arial" panose="020B0604020202020204" pitchFamily="34" charset="0"/>
                <a:cs typeface="Arial" panose="020B0604020202020204" pitchFamily="34" charset="0"/>
              </a:rPr>
              <a:t>Members of health care worker response teams designated by appropriate public health and antiterror authorities</a:t>
            </a:r>
          </a:p>
        </p:txBody>
      </p:sp>
      <p:sp>
        <p:nvSpPr>
          <p:cNvPr id="2" name="TextBox 1">
            <a:extLst>
              <a:ext uri="{FF2B5EF4-FFF2-40B4-BE49-F238E27FC236}">
                <a16:creationId xmlns:a16="http://schemas.microsoft.com/office/drawing/2014/main" id="{6F8255D4-DDC0-9095-75A4-EA605CA55E10}"/>
              </a:ext>
            </a:extLst>
          </p:cNvPr>
          <p:cNvSpPr txBox="1"/>
          <p:nvPr/>
        </p:nvSpPr>
        <p:spPr>
          <a:xfrm>
            <a:off x="304800" y="4634091"/>
            <a:ext cx="6781800" cy="307777"/>
          </a:xfrm>
          <a:prstGeom prst="rect">
            <a:avLst/>
          </a:prstGeom>
          <a:noFill/>
        </p:spPr>
        <p:txBody>
          <a:bodyPr wrap="square" rtlCol="0">
            <a:spAutoFit/>
          </a:bodyPr>
          <a:lstStyle/>
          <a:p>
            <a:r>
              <a:rPr lang="en-US" sz="1400" dirty="0">
                <a:hlinkClick r:id="rId2"/>
              </a:rPr>
              <a:t>https://www.cdc.gov/poxvirus/monkeypox/interim-considerations/overview.html</a:t>
            </a:r>
            <a:r>
              <a:rPr lang="en-US" sz="1400" dirty="0"/>
              <a:t> </a:t>
            </a:r>
          </a:p>
        </p:txBody>
      </p:sp>
    </p:spTree>
    <p:extLst>
      <p:ext uri="{BB962C8B-B14F-4D97-AF65-F5344CB8AC3E}">
        <p14:creationId xmlns:p14="http://schemas.microsoft.com/office/powerpoint/2010/main" val="1626398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09750"/>
            <a:ext cx="4572000" cy="1323439"/>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Preparation and Administration</a:t>
            </a:r>
          </a:p>
        </p:txBody>
      </p:sp>
    </p:spTree>
    <p:extLst>
      <p:ext uri="{BB962C8B-B14F-4D97-AF65-F5344CB8AC3E}">
        <p14:creationId xmlns:p14="http://schemas.microsoft.com/office/powerpoint/2010/main" val="3119461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857250"/>
          </a:xfrm>
        </p:spPr>
        <p:txBody>
          <a:bodyPr/>
          <a:lstStyle/>
          <a:p>
            <a:r>
              <a:rPr lang="en-US" b="1" dirty="0">
                <a:solidFill>
                  <a:srgbClr val="002D73"/>
                </a:solidFill>
              </a:rPr>
              <a:t>Vaccine Administration</a:t>
            </a:r>
          </a:p>
        </p:txBody>
      </p:sp>
      <p:sp>
        <p:nvSpPr>
          <p:cNvPr id="3" name="Content Placeholder 2"/>
          <p:cNvSpPr>
            <a:spLocks noGrp="1"/>
          </p:cNvSpPr>
          <p:nvPr>
            <p:ph idx="1"/>
          </p:nvPr>
        </p:nvSpPr>
        <p:spPr>
          <a:xfrm>
            <a:off x="304799" y="1262184"/>
            <a:ext cx="4175369" cy="3394075"/>
          </a:xfrm>
        </p:spPr>
        <p:txBody>
          <a:bodyPr>
            <a:normAutofit fontScale="62500" lnSpcReduction="20000"/>
          </a:bodyPr>
          <a:lstStyle/>
          <a:p>
            <a:r>
              <a:rPr lang="en-US" b="1" dirty="0"/>
              <a:t>Proper vaccine administration is an essential component for both vaccine efficacy and vaccine safety</a:t>
            </a:r>
          </a:p>
          <a:p>
            <a:r>
              <a:rPr lang="en-US" dirty="0"/>
              <a:t>Vaccine Administration Steps: </a:t>
            </a:r>
          </a:p>
          <a:p>
            <a:pPr lvl="1">
              <a:buFont typeface="Arial" panose="020B0604020202020204" pitchFamily="34" charset="0"/>
              <a:buChar char="•"/>
            </a:pPr>
            <a:r>
              <a:rPr lang="en-US" dirty="0"/>
              <a:t>Screen for contraindications and precautions.</a:t>
            </a:r>
          </a:p>
          <a:p>
            <a:pPr lvl="1">
              <a:buFont typeface="Arial" panose="020B0604020202020204" pitchFamily="34" charset="0"/>
              <a:buChar char="•"/>
            </a:pPr>
            <a:r>
              <a:rPr lang="en-US" dirty="0"/>
              <a:t>Educate patient and obtain consent</a:t>
            </a:r>
          </a:p>
          <a:p>
            <a:pPr lvl="1">
              <a:buFont typeface="Arial" panose="020B0604020202020204" pitchFamily="34" charset="0"/>
              <a:buChar char="•"/>
            </a:pPr>
            <a:r>
              <a:rPr lang="en-US" dirty="0"/>
              <a:t>Prepare vaccine</a:t>
            </a:r>
          </a:p>
          <a:p>
            <a:pPr lvl="1">
              <a:buFont typeface="Arial" panose="020B0604020202020204" pitchFamily="34" charset="0"/>
              <a:buChar char="•"/>
            </a:pPr>
            <a:r>
              <a:rPr lang="en-US" dirty="0"/>
              <a:t>Administer vaccine</a:t>
            </a:r>
          </a:p>
          <a:p>
            <a:pPr lvl="1">
              <a:buFont typeface="Arial" panose="020B0604020202020204" pitchFamily="34" charset="0"/>
              <a:buChar char="•"/>
            </a:pPr>
            <a:r>
              <a:rPr lang="en-US" dirty="0"/>
              <a:t>Document</a:t>
            </a:r>
          </a:p>
          <a:p>
            <a:endParaRPr lang="en-US" b="1" dirty="0"/>
          </a:p>
        </p:txBody>
      </p:sp>
      <p:sp>
        <p:nvSpPr>
          <p:cNvPr id="4" name="Rectangle 3">
            <a:extLst>
              <a:ext uri="{FF2B5EF4-FFF2-40B4-BE49-F238E27FC236}">
                <a16:creationId xmlns:a16="http://schemas.microsoft.com/office/drawing/2014/main" id="{92402D10-D133-4B13-A2E3-C51FBF3142C3}"/>
              </a:ext>
            </a:extLst>
          </p:cNvPr>
          <p:cNvSpPr/>
          <p:nvPr/>
        </p:nvSpPr>
        <p:spPr>
          <a:xfrm>
            <a:off x="4480168" y="1266091"/>
            <a:ext cx="4359033" cy="3416320"/>
          </a:xfrm>
          <a:prstGeom prst="rect">
            <a:avLst/>
          </a:prstGeom>
        </p:spPr>
        <p:txBody>
          <a:bodyPr wrap="square" lIns="91440" tIns="45720" rIns="91440" bIns="45720" anchor="t">
            <a:spAutoFit/>
          </a:bodyPr>
          <a:lstStyle/>
          <a:p>
            <a:pPr marL="342900" indent="-342900">
              <a:buFont typeface="Arial" panose="020B0604020202020204" pitchFamily="34" charset="0"/>
              <a:buChar char="•"/>
            </a:pPr>
            <a:r>
              <a:rPr lang="en-US" b="1" dirty="0">
                <a:latin typeface="Arial"/>
                <a:cs typeface="Arial"/>
              </a:rPr>
              <a:t>“Rights" of vaccine administration</a:t>
            </a:r>
            <a:endParaRPr lang="en-US"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latin typeface="Arial" panose="020B0604020202020204" pitchFamily="34" charset="0"/>
                <a:cs typeface="Arial" panose="020B0604020202020204" pitchFamily="34" charset="0"/>
              </a:rPr>
              <a:t>Ensure you have the “right”: </a:t>
            </a:r>
          </a:p>
          <a:p>
            <a:pPr marL="742950" lvl="1"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Patient </a:t>
            </a:r>
          </a:p>
          <a:p>
            <a:pPr marL="742950" lvl="1"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Vaccine</a:t>
            </a:r>
          </a:p>
          <a:p>
            <a:pPr marL="742950" lvl="1"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Time (patient age, interval between vaccine doses, vaccine expiration date)</a:t>
            </a:r>
          </a:p>
          <a:p>
            <a:pPr marL="742950" lvl="1"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Dosage</a:t>
            </a:r>
          </a:p>
          <a:p>
            <a:pPr marL="742950" lvl="1"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Route (correct needle gauge, length &amp; technique – subcutaneous or intradermal)</a:t>
            </a:r>
          </a:p>
          <a:p>
            <a:pPr marL="742950" lvl="1"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Site (volar aspect of forearm (preferred), upper chest, upper back under shoulder blade, deltoid, lateral thigh)</a:t>
            </a:r>
          </a:p>
          <a:p>
            <a:pPr marL="742950" lvl="1"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Documentation</a:t>
            </a:r>
          </a:p>
        </p:txBody>
      </p:sp>
    </p:spTree>
    <p:extLst>
      <p:ext uri="{BB962C8B-B14F-4D97-AF65-F5344CB8AC3E}">
        <p14:creationId xmlns:p14="http://schemas.microsoft.com/office/powerpoint/2010/main" val="80399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757" y="209550"/>
            <a:ext cx="8229600" cy="857250"/>
          </a:xfrm>
        </p:spPr>
        <p:txBody>
          <a:bodyPr>
            <a:normAutofit/>
          </a:bodyPr>
          <a:lstStyle/>
          <a:p>
            <a:r>
              <a:rPr lang="en-US" sz="4000" b="1" dirty="0">
                <a:solidFill>
                  <a:srgbClr val="002D73"/>
                </a:solidFill>
              </a:rPr>
              <a:t>Vaccine Administration Training</a:t>
            </a:r>
            <a:endParaRPr lang="en-US" sz="4000" dirty="0"/>
          </a:p>
        </p:txBody>
      </p:sp>
      <p:sp>
        <p:nvSpPr>
          <p:cNvPr id="3" name="Rectangle 2"/>
          <p:cNvSpPr/>
          <p:nvPr/>
        </p:nvSpPr>
        <p:spPr>
          <a:xfrm>
            <a:off x="2744235" y="4733151"/>
            <a:ext cx="3581400" cy="276999"/>
          </a:xfrm>
          <a:prstGeom prst="rect">
            <a:avLst/>
          </a:prstGeom>
        </p:spPr>
        <p:txBody>
          <a:bodyPr wrap="square">
            <a:spAutoFit/>
          </a:bodyPr>
          <a:lstStyle/>
          <a:p>
            <a:r>
              <a:rPr lang="en-US" sz="1200" b="1" dirty="0">
                <a:latin typeface="Arial" panose="020B0604020202020204" pitchFamily="34" charset="0"/>
                <a:cs typeface="Arial" panose="020B0604020202020204" pitchFamily="34" charset="0"/>
                <a:hlinkClick r:id="rId3"/>
              </a:rPr>
              <a:t>http://www.immunize.org/catg.d/p7010.pdf</a:t>
            </a:r>
            <a:endParaRPr lang="en-US" sz="1200" b="1"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855A8838-5E65-4F94-BD4A-2B2DABA97252}"/>
              </a:ext>
            </a:extLst>
          </p:cNvPr>
          <p:cNvSpPr txBox="1">
            <a:spLocks/>
          </p:cNvSpPr>
          <p:nvPr/>
        </p:nvSpPr>
        <p:spPr>
          <a:xfrm>
            <a:off x="4297696" y="944103"/>
            <a:ext cx="4751112" cy="348668"/>
          </a:xfrm>
          <a:prstGeom prst="rect">
            <a:avLst/>
          </a:prstGeom>
        </p:spPr>
        <p:txBody>
          <a:bodyPr vert="horz" lIns="0" tIns="0" rIns="0" bIns="0" rtlCol="0">
            <a:noAutofit/>
          </a:bodyPr>
          <a:lstStyle>
            <a:lvl1pPr marL="0" indent="0" algn="l" defTabSz="457200" rtl="0" eaLnBrk="1" latinLnBrk="0" hangingPunct="1">
              <a:spcBef>
                <a:spcPts val="0"/>
              </a:spcBef>
              <a:spcAft>
                <a:spcPts val="300"/>
              </a:spcAft>
              <a:buFontTx/>
              <a:buNone/>
              <a:defRPr sz="1800" b="0" kern="1200">
                <a:solidFill>
                  <a:schemeClr val="tx1"/>
                </a:solidFill>
                <a:latin typeface="Calibri"/>
                <a:ea typeface="+mn-ea"/>
                <a:cs typeface="Calibri"/>
              </a:defRPr>
            </a:lvl1pPr>
            <a:lvl2pPr marL="171450" indent="-171450" algn="l" defTabSz="0" rtl="0" eaLnBrk="1" latinLnBrk="0" hangingPunct="1">
              <a:spcBef>
                <a:spcPts val="0"/>
              </a:spcBef>
              <a:spcAft>
                <a:spcPts val="300"/>
              </a:spcAft>
              <a:buFont typeface="Calibri" panose="020F0502020204030204" pitchFamily="34" charset="0"/>
              <a:buChar char="•"/>
              <a:defRPr sz="1800" b="0" i="0" kern="1200">
                <a:solidFill>
                  <a:schemeClr val="tx1"/>
                </a:solidFill>
                <a:latin typeface="Calibri"/>
                <a:ea typeface="+mn-ea"/>
                <a:cs typeface="Calibri"/>
              </a:defRPr>
            </a:lvl2pPr>
            <a:lvl3pPr marL="347472" indent="-164592" algn="l" defTabSz="401638" rtl="0" eaLnBrk="1" latinLnBrk="0" hangingPunct="1">
              <a:spcBef>
                <a:spcPts val="0"/>
              </a:spcBef>
              <a:spcAft>
                <a:spcPts val="300"/>
              </a:spcAft>
              <a:buFont typeface="Calibri" panose="020F0502020204030204" pitchFamily="34" charset="0"/>
              <a:buChar char="-"/>
              <a:defRPr sz="1800" b="0" i="0" kern="1200">
                <a:solidFill>
                  <a:schemeClr val="tx1"/>
                </a:solidFill>
                <a:latin typeface="Calibri"/>
                <a:ea typeface="+mn-ea"/>
                <a:cs typeface="Calibri"/>
              </a:defRPr>
            </a:lvl3pPr>
            <a:lvl4pPr marL="502920" indent="-146304" algn="l" defTabSz="228600" rtl="0" eaLnBrk="1" latinLnBrk="0" hangingPunct="1">
              <a:spcBef>
                <a:spcPts val="0"/>
              </a:spcBef>
              <a:spcAft>
                <a:spcPts val="300"/>
              </a:spcAft>
              <a:buFont typeface="Calibri" panose="020F0502020204030204" pitchFamily="34" charset="0"/>
              <a:buChar char="•"/>
              <a:defRPr sz="1400" b="0" i="0" kern="1200">
                <a:solidFill>
                  <a:schemeClr val="tx1"/>
                </a:solidFill>
                <a:latin typeface="Calibri"/>
                <a:ea typeface="+mn-ea"/>
                <a:cs typeface="Calibri"/>
              </a:defRPr>
            </a:lvl4pPr>
            <a:lvl5pPr marL="667512" indent="-146304" algn="l" defTabSz="457200" rtl="0" eaLnBrk="1" latinLnBrk="0" hangingPunct="1">
              <a:spcBef>
                <a:spcPts val="0"/>
              </a:spcBef>
              <a:spcAft>
                <a:spcPts val="300"/>
              </a:spcAft>
              <a:buFont typeface="Calibri" panose="020F0502020204030204" pitchFamily="34" charset="0"/>
              <a:buChar char="-"/>
              <a:defRPr lang="en-US" sz="1400" b="0" i="0" kern="1200">
                <a:solidFill>
                  <a:schemeClr val="tx1"/>
                </a:solidFill>
                <a:latin typeface="Calibri"/>
                <a:ea typeface="+mn-ea"/>
                <a:cs typeface="Calibri"/>
              </a:defRPr>
            </a:lvl5pPr>
            <a:lvl6pPr marL="822960" indent="-146304" algn="l" defTabSz="457200" rtl="0" eaLnBrk="1" latinLnBrk="0" hangingPunct="1">
              <a:spcBef>
                <a:spcPts val="0"/>
              </a:spcBef>
              <a:spcAft>
                <a:spcPts val="300"/>
              </a:spcAft>
              <a:buFont typeface="Calibri" panose="020F0502020204030204" pitchFamily="34" charset="0"/>
              <a:buChar char="•"/>
              <a:defRPr sz="1400" kern="1200">
                <a:solidFill>
                  <a:schemeClr val="tx1"/>
                </a:solidFill>
                <a:latin typeface="+mn-lt"/>
                <a:ea typeface="+mn-ea"/>
                <a:cs typeface="+mn-cs"/>
              </a:defRPr>
            </a:lvl6pPr>
            <a:lvl7pPr marL="978408" indent="-146304" algn="l" defTabSz="457200" rtl="0" eaLnBrk="1" latinLnBrk="0" hangingPunct="1">
              <a:spcBef>
                <a:spcPts val="0"/>
              </a:spcBef>
              <a:spcAft>
                <a:spcPts val="300"/>
              </a:spcAft>
              <a:buFont typeface="Calibri" panose="020F0502020204030204" pitchFamily="34" charset="0"/>
              <a:buChar char="-"/>
              <a:defRPr sz="1400" kern="1200">
                <a:solidFill>
                  <a:schemeClr val="tx1"/>
                </a:solidFill>
                <a:latin typeface="+mn-lt"/>
                <a:ea typeface="+mn-ea"/>
                <a:cs typeface="+mn-cs"/>
              </a:defRPr>
            </a:lvl7pPr>
            <a:lvl8pPr marL="1133856" indent="-146304" algn="l" defTabSz="457200" rtl="0" eaLnBrk="1" latinLnBrk="0" hangingPunct="1">
              <a:spcBef>
                <a:spcPts val="0"/>
              </a:spcBef>
              <a:spcAft>
                <a:spcPts val="300"/>
              </a:spcAft>
              <a:buFont typeface="Arial"/>
              <a:buChar char="•"/>
              <a:defRPr sz="1400" kern="1200">
                <a:solidFill>
                  <a:schemeClr val="tx1"/>
                </a:solidFill>
                <a:latin typeface="+mn-lt"/>
                <a:ea typeface="+mn-ea"/>
                <a:cs typeface="+mn-cs"/>
              </a:defRPr>
            </a:lvl8pPr>
            <a:lvl9pPr marL="1289304" indent="-146304" algn="l" defTabSz="457200" rtl="0" eaLnBrk="1" latinLnBrk="0" hangingPunct="1">
              <a:spcBef>
                <a:spcPts val="0"/>
              </a:spcBef>
              <a:spcAft>
                <a:spcPts val="300"/>
              </a:spcAft>
              <a:buFont typeface="Calibri" panose="020F0502020204030204" pitchFamily="34" charset="0"/>
              <a:buChar char="-"/>
              <a:defRPr sz="1400" kern="1200">
                <a:solidFill>
                  <a:schemeClr val="tx1"/>
                </a:solidFill>
                <a:latin typeface="+mn-lt"/>
                <a:ea typeface="+mn-ea"/>
                <a:cs typeface="+mn-cs"/>
              </a:defRPr>
            </a:lvl9pPr>
          </a:lstStyle>
          <a:p>
            <a:pPr algn="ctr"/>
            <a:endParaRPr lang="en-US" sz="1500" b="1" dirty="0">
              <a:solidFill>
                <a:srgbClr val="FF0000"/>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1E0CA9DF-BF15-4BBD-B7B3-977DD86C7FFA}"/>
              </a:ext>
            </a:extLst>
          </p:cNvPr>
          <p:cNvSpPr/>
          <p:nvPr/>
        </p:nvSpPr>
        <p:spPr>
          <a:xfrm>
            <a:off x="273757" y="1066800"/>
            <a:ext cx="8229600" cy="3785652"/>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Personnel who administer vaccines should have competency-based training regarding vaccine administration policies and procedures</a:t>
            </a: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Previous training and experience with vaccine administration via subcutaneous and intradermal routes is ideal</a:t>
            </a: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Train new staff and temporary staff who lack training and/or experience with subcutaneous or intradermal routes</a:t>
            </a: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Maintain up-to-date competencies for all staff</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Failure to properly administer vaccines can lead to injuries and/or prevent vaccines from protecting the patient from disease</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Ultimate responsibility of vaccinator proficiency lies with the ordering provider. Please be sure proficiency of all vaccinators is clearly documented.</a:t>
            </a:r>
          </a:p>
        </p:txBody>
      </p:sp>
    </p:spTree>
    <p:extLst>
      <p:ext uri="{BB962C8B-B14F-4D97-AF65-F5344CB8AC3E}">
        <p14:creationId xmlns:p14="http://schemas.microsoft.com/office/powerpoint/2010/main" val="926562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389" y="349250"/>
            <a:ext cx="8229600" cy="545386"/>
          </a:xfrm>
        </p:spPr>
        <p:txBody>
          <a:bodyPr>
            <a:noAutofit/>
          </a:bodyPr>
          <a:lstStyle/>
          <a:p>
            <a:r>
              <a:rPr lang="en-US" sz="2800" b="1" dirty="0">
                <a:solidFill>
                  <a:srgbClr val="002D73"/>
                </a:solidFill>
              </a:rPr>
              <a:t>JYNNEOS  Subcutaneous Dose Preparation – Slide 1</a:t>
            </a:r>
            <a:br>
              <a:rPr lang="en-US" sz="2800" b="1" dirty="0">
                <a:solidFill>
                  <a:srgbClr val="002D73"/>
                </a:solidFill>
              </a:rPr>
            </a:br>
            <a:endParaRPr lang="en-US" sz="2800" dirty="0"/>
          </a:p>
        </p:txBody>
      </p:sp>
      <p:sp>
        <p:nvSpPr>
          <p:cNvPr id="3" name="Content Placeholder 2"/>
          <p:cNvSpPr>
            <a:spLocks noGrp="1"/>
          </p:cNvSpPr>
          <p:nvPr>
            <p:ph idx="1"/>
          </p:nvPr>
        </p:nvSpPr>
        <p:spPr>
          <a:xfrm>
            <a:off x="290983" y="1060784"/>
            <a:ext cx="8086411" cy="3657600"/>
          </a:xfrm>
        </p:spPr>
        <p:txBody>
          <a:bodyPr>
            <a:normAutofit fontScale="70000" lnSpcReduction="20000"/>
          </a:bodyPr>
          <a:lstStyle/>
          <a:p>
            <a:pPr lvl="0">
              <a:defRPr/>
            </a:pPr>
            <a:r>
              <a:rPr lang="en-US" sz="2600" dirty="0">
                <a:solidFill>
                  <a:prstClr val="black"/>
                </a:solidFill>
              </a:rPr>
              <a:t>Check expiration dates for frozen vaccine and Beyond Use Dates (BUD) for thawed vaccine.</a:t>
            </a:r>
          </a:p>
          <a:p>
            <a:pPr lvl="0">
              <a:defRPr/>
            </a:pPr>
            <a:r>
              <a:rPr lang="en-US" sz="2600" dirty="0">
                <a:solidFill>
                  <a:prstClr val="black"/>
                </a:solidFill>
              </a:rPr>
              <a:t>Once vial is thawed and room temperature, holding vial upright, swirl gently for 30 seconds.</a:t>
            </a:r>
          </a:p>
          <a:p>
            <a:pPr lvl="0">
              <a:defRPr/>
            </a:pPr>
            <a:r>
              <a:rPr lang="en-US" sz="2600" dirty="0">
                <a:solidFill>
                  <a:prstClr val="black"/>
                </a:solidFill>
              </a:rPr>
              <a:t>Using aseptic technique, cleanse the vial stopper with a single-use antiseptic swab</a:t>
            </a:r>
            <a:endParaRPr lang="en-US" sz="2600" dirty="0"/>
          </a:p>
          <a:p>
            <a:pPr lvl="1">
              <a:defRPr/>
            </a:pPr>
            <a:r>
              <a:rPr lang="en-US" sz="2600" dirty="0"/>
              <a:t>Draw up vaccine and administer immediately</a:t>
            </a:r>
          </a:p>
          <a:p>
            <a:pPr lvl="0">
              <a:defRPr/>
            </a:pPr>
            <a:r>
              <a:rPr lang="en-US" sz="2600" dirty="0"/>
              <a:t>For subcutaneous administration for children 17 years and younger or adults 18 years and older with a history of keloids:</a:t>
            </a:r>
          </a:p>
          <a:p>
            <a:pPr lvl="1">
              <a:buFont typeface="Courier New" panose="02070309020205020404" pitchFamily="49" charset="0"/>
              <a:buChar char="o"/>
              <a:defRPr/>
            </a:pPr>
            <a:r>
              <a:rPr lang="en-US" sz="2600" dirty="0"/>
              <a:t>Using a new, sterile needle and syringe, withdraw </a:t>
            </a:r>
            <a:r>
              <a:rPr lang="en-US" sz="2600" u="sng" dirty="0">
                <a:solidFill>
                  <a:prstClr val="black"/>
                </a:solidFill>
              </a:rPr>
              <a:t>0.5 mL </a:t>
            </a:r>
            <a:r>
              <a:rPr lang="en-US" sz="2600" dirty="0">
                <a:solidFill>
                  <a:prstClr val="black"/>
                </a:solidFill>
              </a:rPr>
              <a:t>of the JYNNEOS</a:t>
            </a:r>
            <a:r>
              <a:rPr lang="en-US" sz="2600" dirty="0"/>
              <a:t> vaccine</a:t>
            </a:r>
          </a:p>
          <a:p>
            <a:pPr lvl="1">
              <a:buFont typeface="Courier New" panose="02070309020205020404" pitchFamily="49" charset="0"/>
              <a:buChar char="o"/>
              <a:defRPr/>
            </a:pPr>
            <a:r>
              <a:rPr lang="en-US" sz="2600" dirty="0"/>
              <a:t>Ensure you have the correct needle size (23-25 gauge, 5/8 inch)</a:t>
            </a:r>
          </a:p>
          <a:p>
            <a:pPr lvl="1">
              <a:buFont typeface="Courier New" panose="02070309020205020404" pitchFamily="49" charset="0"/>
              <a:buChar char="o"/>
              <a:defRPr/>
            </a:pPr>
            <a:r>
              <a:rPr lang="en-US" sz="2600" dirty="0"/>
              <a:t>Ensure the prepared syringe is not cold to touch </a:t>
            </a:r>
            <a:endParaRPr lang="en-US" sz="2400" dirty="0"/>
          </a:p>
        </p:txBody>
      </p:sp>
      <p:sp>
        <p:nvSpPr>
          <p:cNvPr id="5" name="TextBox 4">
            <a:extLst>
              <a:ext uri="{FF2B5EF4-FFF2-40B4-BE49-F238E27FC236}">
                <a16:creationId xmlns:a16="http://schemas.microsoft.com/office/drawing/2014/main" id="{BBF1FBCB-06F7-42C9-8182-E1A7C81B4119}"/>
              </a:ext>
            </a:extLst>
          </p:cNvPr>
          <p:cNvSpPr txBox="1"/>
          <p:nvPr/>
        </p:nvSpPr>
        <p:spPr>
          <a:xfrm>
            <a:off x="4151539" y="2106385"/>
            <a:ext cx="914400" cy="914400"/>
          </a:xfrm>
          <a:prstGeom prst="rect">
            <a:avLst/>
          </a:prstGeom>
          <a:noFill/>
        </p:spPr>
        <p:txBody>
          <a:bodyPr wrap="square" rtlCol="0">
            <a:spAutoFit/>
          </a:bodyPr>
          <a:lstStyle/>
          <a:p>
            <a:endParaRPr lang="en-US"/>
          </a:p>
        </p:txBody>
      </p:sp>
      <p:sp>
        <p:nvSpPr>
          <p:cNvPr id="6" name="TextBox 5">
            <a:extLst>
              <a:ext uri="{FF2B5EF4-FFF2-40B4-BE49-F238E27FC236}">
                <a16:creationId xmlns:a16="http://schemas.microsoft.com/office/drawing/2014/main" id="{CC518E2C-4224-413C-A4C6-27F18270BC2A}"/>
              </a:ext>
            </a:extLst>
          </p:cNvPr>
          <p:cNvSpPr txBox="1"/>
          <p:nvPr/>
        </p:nvSpPr>
        <p:spPr>
          <a:xfrm>
            <a:off x="7428089" y="590550"/>
            <a:ext cx="914400" cy="914400"/>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3482161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389" y="349250"/>
            <a:ext cx="8229600" cy="545386"/>
          </a:xfrm>
        </p:spPr>
        <p:txBody>
          <a:bodyPr>
            <a:noAutofit/>
          </a:bodyPr>
          <a:lstStyle/>
          <a:p>
            <a:r>
              <a:rPr lang="en-US" sz="2800" b="1" dirty="0">
                <a:solidFill>
                  <a:srgbClr val="002D73"/>
                </a:solidFill>
              </a:rPr>
              <a:t>JYNNEOS Intradermal Dose Preparation – Slide 2</a:t>
            </a:r>
            <a:br>
              <a:rPr lang="en-US" sz="2800" b="1" dirty="0">
                <a:solidFill>
                  <a:srgbClr val="002D73"/>
                </a:solidFill>
              </a:rPr>
            </a:br>
            <a:endParaRPr lang="en-US" sz="2800" dirty="0"/>
          </a:p>
        </p:txBody>
      </p:sp>
      <p:sp>
        <p:nvSpPr>
          <p:cNvPr id="3" name="Content Placeholder 2"/>
          <p:cNvSpPr>
            <a:spLocks noGrp="1"/>
          </p:cNvSpPr>
          <p:nvPr>
            <p:ph idx="1"/>
          </p:nvPr>
        </p:nvSpPr>
        <p:spPr>
          <a:xfrm>
            <a:off x="304800" y="1006475"/>
            <a:ext cx="8382000" cy="3775075"/>
          </a:xfrm>
        </p:spPr>
        <p:txBody>
          <a:bodyPr>
            <a:noAutofit/>
          </a:bodyPr>
          <a:lstStyle/>
          <a:p>
            <a:pPr>
              <a:defRPr/>
            </a:pPr>
            <a:r>
              <a:rPr lang="en-US" sz="1600" dirty="0"/>
              <a:t>For intradermal administration for adults 18 years and older </a:t>
            </a:r>
            <a:r>
              <a:rPr lang="en-US" sz="1600" u="sng" dirty="0"/>
              <a:t>without</a:t>
            </a:r>
            <a:r>
              <a:rPr lang="en-US" sz="1600" dirty="0"/>
              <a:t> a history of keloids:</a:t>
            </a:r>
          </a:p>
          <a:p>
            <a:pPr lvl="1">
              <a:buFont typeface="Courier New" panose="02070309020205020404" pitchFamily="49" charset="0"/>
              <a:buChar char="o"/>
              <a:defRPr/>
            </a:pPr>
            <a:r>
              <a:rPr lang="en-US" sz="1600" dirty="0"/>
              <a:t>Using a new, sterile needle and syringe, withdraw 0.1 mL of the JYNNEOS vaccine</a:t>
            </a:r>
          </a:p>
          <a:p>
            <a:pPr lvl="1">
              <a:buFont typeface="Courier New" panose="02070309020205020404" pitchFamily="49" charset="0"/>
              <a:buChar char="o"/>
              <a:defRPr/>
            </a:pPr>
            <a:r>
              <a:rPr lang="en-US" sz="1600" dirty="0"/>
              <a:t>Ensure you have the correct needle size (26-27 gauge; 1/4, 3/8, or 1/2 inch)</a:t>
            </a:r>
          </a:p>
          <a:p>
            <a:pPr lvl="1">
              <a:buFont typeface="Courier New" panose="02070309020205020404" pitchFamily="49" charset="0"/>
              <a:buChar char="o"/>
              <a:defRPr/>
            </a:pPr>
            <a:r>
              <a:rPr lang="en-US" sz="1600" dirty="0">
                <a:effectLst/>
                <a:latin typeface="Calibri" panose="020F0502020204030204" pitchFamily="34" charset="0"/>
                <a:ea typeface="Times New Roman" panose="02020603050405020304" pitchFamily="18" charset="0"/>
                <a:cs typeface="Calibri" panose="020F0502020204030204" pitchFamily="34" charset="0"/>
              </a:rPr>
              <a:t>The use of “no” or “low” dead space needles/syringes will ensure the most accurate measurement of 0.1 mL and maximize the number of doses able to be drawn from the vial.</a:t>
            </a:r>
            <a:endParaRPr lang="en-US" sz="1600" dirty="0"/>
          </a:p>
          <a:p>
            <a:pPr lvl="0">
              <a:defRPr/>
            </a:pPr>
            <a:r>
              <a:rPr lang="en-US" sz="1600" dirty="0">
                <a:solidFill>
                  <a:prstClr val="black"/>
                </a:solidFill>
              </a:rPr>
              <a:t>Visually inspect each dose in the dosing syringe prior to administration. The vaccine will be milky, light yellow to pale white suspension, During the visual inspection, </a:t>
            </a:r>
          </a:p>
          <a:p>
            <a:pPr lvl="1">
              <a:buFont typeface="Courier New" panose="02070309020205020404" pitchFamily="49" charset="0"/>
              <a:buChar char="o"/>
              <a:defRPr/>
            </a:pPr>
            <a:r>
              <a:rPr lang="en-US" sz="1600" dirty="0">
                <a:solidFill>
                  <a:prstClr val="black"/>
                </a:solidFill>
              </a:rPr>
              <a:t>Verify the final dosing volume (0.5 ML for subcutaneous or 0.1 mL for intradermal)</a:t>
            </a:r>
            <a:endParaRPr lang="en-US" sz="1600" u="sng" dirty="0">
              <a:solidFill>
                <a:prstClr val="black"/>
              </a:solidFill>
            </a:endParaRPr>
          </a:p>
          <a:p>
            <a:pPr lvl="1">
              <a:buFont typeface="Courier New" panose="02070309020205020404" pitchFamily="49" charset="0"/>
              <a:buChar char="o"/>
              <a:defRPr/>
            </a:pPr>
            <a:r>
              <a:rPr lang="en-US" sz="1600" dirty="0">
                <a:solidFill>
                  <a:prstClr val="black"/>
                </a:solidFill>
              </a:rPr>
              <a:t>Confirm there are no particulates, and that no discoloration is observed </a:t>
            </a:r>
          </a:p>
          <a:p>
            <a:pPr lvl="1">
              <a:buFont typeface="Courier New" panose="02070309020205020404" pitchFamily="49" charset="0"/>
              <a:buChar char="o"/>
              <a:defRPr/>
            </a:pPr>
            <a:r>
              <a:rPr lang="en-US" sz="1600" dirty="0">
                <a:solidFill>
                  <a:prstClr val="black"/>
                </a:solidFill>
              </a:rPr>
              <a:t>Do not administer if vaccine is discolored or contains particulate matter </a:t>
            </a:r>
            <a:endParaRPr lang="en-US" sz="1600" dirty="0"/>
          </a:p>
          <a:p>
            <a:pPr>
              <a:defRPr/>
            </a:pPr>
            <a:r>
              <a:rPr lang="en-US" sz="1600" dirty="0"/>
              <a:t>Use the same needle to withdraw and administer the vaccine, unless the needle is damaged or contaminated. </a:t>
            </a:r>
          </a:p>
        </p:txBody>
      </p:sp>
      <p:sp>
        <p:nvSpPr>
          <p:cNvPr id="5" name="TextBox 4">
            <a:extLst>
              <a:ext uri="{FF2B5EF4-FFF2-40B4-BE49-F238E27FC236}">
                <a16:creationId xmlns:a16="http://schemas.microsoft.com/office/drawing/2014/main" id="{BBF1FBCB-06F7-42C9-8182-E1A7C81B4119}"/>
              </a:ext>
            </a:extLst>
          </p:cNvPr>
          <p:cNvSpPr txBox="1"/>
          <p:nvPr/>
        </p:nvSpPr>
        <p:spPr>
          <a:xfrm>
            <a:off x="4151539" y="2106385"/>
            <a:ext cx="914400" cy="914400"/>
          </a:xfrm>
          <a:prstGeom prst="rect">
            <a:avLst/>
          </a:prstGeom>
          <a:noFill/>
        </p:spPr>
        <p:txBody>
          <a:bodyPr wrap="square" rtlCol="0">
            <a:spAutoFit/>
          </a:bodyPr>
          <a:lstStyle/>
          <a:p>
            <a:endParaRPr lang="en-US"/>
          </a:p>
        </p:txBody>
      </p:sp>
      <p:sp>
        <p:nvSpPr>
          <p:cNvPr id="6" name="TextBox 5">
            <a:extLst>
              <a:ext uri="{FF2B5EF4-FFF2-40B4-BE49-F238E27FC236}">
                <a16:creationId xmlns:a16="http://schemas.microsoft.com/office/drawing/2014/main" id="{CC518E2C-4224-413C-A4C6-27F18270BC2A}"/>
              </a:ext>
            </a:extLst>
          </p:cNvPr>
          <p:cNvSpPr txBox="1"/>
          <p:nvPr/>
        </p:nvSpPr>
        <p:spPr>
          <a:xfrm>
            <a:off x="7428089" y="590550"/>
            <a:ext cx="914400" cy="914400"/>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247762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1077218"/>
          </a:xfrm>
          <a:prstGeom prst="rect">
            <a:avLst/>
          </a:prstGeom>
          <a:noFill/>
          <a:ln>
            <a:noFill/>
          </a:ln>
        </p:spPr>
        <p:txBody>
          <a:bodyPr wrap="square" rtlCol="0">
            <a:spAutoFit/>
          </a:bodyPr>
          <a:lstStyle/>
          <a:p>
            <a:pPr algn="ctr"/>
            <a:r>
              <a:rPr lang="en-US" sz="3200" b="1" dirty="0">
                <a:solidFill>
                  <a:srgbClr val="002D73"/>
                </a:solidFill>
                <a:latin typeface="Arial" panose="020B0604020202020204" pitchFamily="34" charset="0"/>
                <a:cs typeface="Arial" panose="020B0604020202020204" pitchFamily="34" charset="0"/>
              </a:rPr>
              <a:t>CDC Subcutaneous and Intradermal Technique Videos</a:t>
            </a:r>
          </a:p>
        </p:txBody>
      </p:sp>
      <p:sp>
        <p:nvSpPr>
          <p:cNvPr id="12" name="TextBox 11"/>
          <p:cNvSpPr txBox="1"/>
          <p:nvPr/>
        </p:nvSpPr>
        <p:spPr>
          <a:xfrm>
            <a:off x="190500" y="1602254"/>
            <a:ext cx="8763000" cy="1938992"/>
          </a:xfrm>
          <a:prstGeom prst="rect">
            <a:avLst/>
          </a:prstGeom>
          <a:noFill/>
          <a:ln>
            <a:noFill/>
          </a:ln>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Subcutaneous injection video: </a:t>
            </a:r>
          </a:p>
          <a:p>
            <a:pPr marL="800100" lvl="1" indent="-342900">
              <a:buFont typeface="Courier New" panose="02070309020205020404" pitchFamily="49" charset="0"/>
              <a:buChar char="o"/>
            </a:pPr>
            <a:r>
              <a:rPr lang="en-US" sz="2400" dirty="0">
                <a:latin typeface="Arial" panose="020B0604020202020204" pitchFamily="34" charset="0"/>
                <a:cs typeface="Arial" panose="020B0604020202020204" pitchFamily="34" charset="0"/>
                <a:hlinkClick r:id="rId2"/>
              </a:rPr>
              <a:t>https://www.youtube.com/watch?v=R5jd4SDEcsA</a:t>
            </a:r>
            <a:endParaRPr lang="en-US" sz="2400" dirty="0">
              <a:latin typeface="Arial" panose="020B0604020202020204" pitchFamily="34" charset="0"/>
              <a:cs typeface="Arial" panose="020B0604020202020204" pitchFamily="34" charset="0"/>
            </a:endParaRPr>
          </a:p>
          <a:p>
            <a:pPr lvl="1"/>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Intradermal injection video:</a:t>
            </a:r>
          </a:p>
          <a:p>
            <a:pPr marL="800100" lvl="1" indent="-342900">
              <a:buFont typeface="Courier New" panose="02070309020205020404" pitchFamily="49" charset="0"/>
              <a:buChar char="o"/>
            </a:pPr>
            <a:r>
              <a:rPr lang="en-US" sz="2400" dirty="0">
                <a:latin typeface="Arial" panose="020B0604020202020204" pitchFamily="34" charset="0"/>
                <a:cs typeface="Arial" panose="020B0604020202020204" pitchFamily="34" charset="0"/>
                <a:hlinkClick r:id="rId3"/>
              </a:rPr>
              <a:t>https://www.youtube.com/watch?v=TLv1mR6mECQ</a:t>
            </a:r>
            <a:r>
              <a:rPr lang="en-US"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32546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1569660"/>
          </a:xfrm>
          <a:prstGeom prst="rect">
            <a:avLst/>
          </a:prstGeom>
          <a:noFill/>
          <a:ln>
            <a:noFill/>
          </a:ln>
        </p:spPr>
        <p:txBody>
          <a:bodyPr wrap="square" rtlCol="0">
            <a:spAutoFit/>
          </a:bodyPr>
          <a:lstStyle/>
          <a:p>
            <a:pPr algn="ctr"/>
            <a:r>
              <a:rPr lang="en-US" sz="3200" b="1" dirty="0">
                <a:solidFill>
                  <a:srgbClr val="002D73"/>
                </a:solidFill>
                <a:latin typeface="Arial" panose="020B0604020202020204" pitchFamily="34" charset="0"/>
                <a:cs typeface="Arial" panose="020B0604020202020204" pitchFamily="34" charset="0"/>
              </a:rPr>
              <a:t>Sites of administration for </a:t>
            </a:r>
            <a:r>
              <a:rPr lang="en-US" sz="3200" b="1">
                <a:solidFill>
                  <a:srgbClr val="002D73"/>
                </a:solidFill>
                <a:latin typeface="Arial" panose="020B0604020202020204" pitchFamily="34" charset="0"/>
                <a:cs typeface="Arial" panose="020B0604020202020204" pitchFamily="34" charset="0"/>
              </a:rPr>
              <a:t>intradermal injection </a:t>
            </a:r>
          </a:p>
          <a:p>
            <a:pPr algn="ctr"/>
            <a:endParaRPr lang="en-US" sz="3200" b="1" dirty="0">
              <a:solidFill>
                <a:srgbClr val="002D73"/>
              </a:solidFill>
              <a:latin typeface="Arial" panose="020B0604020202020204" pitchFamily="34" charset="0"/>
              <a:cs typeface="Arial" panose="020B0604020202020204" pitchFamily="34" charset="0"/>
            </a:endParaRPr>
          </a:p>
        </p:txBody>
      </p:sp>
      <p:sp>
        <p:nvSpPr>
          <p:cNvPr id="12" name="TextBox 11"/>
          <p:cNvSpPr txBox="1"/>
          <p:nvPr/>
        </p:nvSpPr>
        <p:spPr>
          <a:xfrm>
            <a:off x="457200" y="1352550"/>
            <a:ext cx="6565403" cy="2308324"/>
          </a:xfrm>
          <a:prstGeom prst="rect">
            <a:avLst/>
          </a:prstGeom>
          <a:noFill/>
          <a:ln>
            <a:noFill/>
          </a:ln>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Volar aspect of forearm (preferred)</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Alternate sites based on patient preference include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Upper back under shoulder blade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Upper chest </a:t>
            </a:r>
          </a:p>
          <a:p>
            <a:endParaRPr lang="en-US" sz="2400" dirty="0">
              <a:latin typeface="Arial" panose="020B0604020202020204" pitchFamily="34" charset="0"/>
              <a:cs typeface="Arial" panose="020B0604020202020204" pitchFamily="34" charset="0"/>
            </a:endParaRPr>
          </a:p>
        </p:txBody>
      </p:sp>
      <p:pic>
        <p:nvPicPr>
          <p:cNvPr id="1026" name="x_Picture 1" descr="Site of Intradermal Injection">
            <a:extLst>
              <a:ext uri="{FF2B5EF4-FFF2-40B4-BE49-F238E27FC236}">
                <a16:creationId xmlns:a16="http://schemas.microsoft.com/office/drawing/2014/main" id="{4DBEB6B4-6732-4A47-A98E-1B0D39C27E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852163"/>
            <a:ext cx="3850777" cy="185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3E86D1F6-0E19-4104-94EA-A4CB612DC8B7}"/>
              </a:ext>
            </a:extLst>
          </p:cNvPr>
          <p:cNvSpPr txBox="1"/>
          <p:nvPr/>
        </p:nvSpPr>
        <p:spPr>
          <a:xfrm>
            <a:off x="457200" y="4705350"/>
            <a:ext cx="7010958" cy="369332"/>
          </a:xfrm>
          <a:prstGeom prst="rect">
            <a:avLst/>
          </a:prstGeom>
          <a:noFill/>
        </p:spPr>
        <p:txBody>
          <a:bodyPr wrap="none" rtlCol="0">
            <a:spAutoFit/>
          </a:bodyPr>
          <a:lstStyle/>
          <a:p>
            <a:pPr marL="0" marR="0">
              <a:spcBef>
                <a:spcPts val="0"/>
              </a:spcBef>
              <a:spcAft>
                <a:spcPts val="0"/>
              </a:spcAft>
            </a:pPr>
            <a:r>
              <a:rPr lang="en-US" sz="1800" u="sng">
                <a:solidFill>
                  <a:srgbClr val="0000FF"/>
                </a:solidFill>
                <a:effectLst/>
                <a:latin typeface="Calibri" panose="020F0502020204030204" pitchFamily="34" charset="0"/>
                <a:ea typeface="Calibri" panose="020F0502020204030204" pitchFamily="34" charset="0"/>
                <a:hlinkClick r:id="rId3"/>
              </a:rPr>
              <a:t>Sites of Intradermal injection And Complications (medilogbiohealth.com)</a:t>
            </a:r>
            <a:endParaRPr lang="en-US" sz="18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25125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2882" name="Title 1">
            <a:extLst>
              <a:ext uri="{FF2B5EF4-FFF2-40B4-BE49-F238E27FC236}">
                <a16:creationId xmlns:a16="http://schemas.microsoft.com/office/drawing/2014/main" id="{1C054253-24BF-41D6-8521-AC89F8A9FDF1}"/>
              </a:ext>
            </a:extLst>
          </p:cNvPr>
          <p:cNvSpPr>
            <a:spLocks noGrp="1"/>
          </p:cNvSpPr>
          <p:nvPr>
            <p:ph type="title" idx="4294967295"/>
          </p:nvPr>
        </p:nvSpPr>
        <p:spPr>
          <a:xfrm>
            <a:off x="457200" y="255390"/>
            <a:ext cx="8229600" cy="857250"/>
          </a:xfrm>
        </p:spPr>
        <p:txBody>
          <a:bodyPr anchorCtr="0">
            <a:normAutofit/>
          </a:bodyPr>
          <a:lstStyle/>
          <a:p>
            <a:pPr eaLnBrk="1" hangingPunct="1">
              <a:defRPr/>
            </a:pPr>
            <a:r>
              <a:rPr lang="en-US" altLang="en-US" sz="3600" b="1">
                <a:solidFill>
                  <a:srgbClr val="002D73"/>
                </a:solidFill>
              </a:rPr>
              <a:t>Safe Disposal of Sharps</a:t>
            </a:r>
          </a:p>
        </p:txBody>
      </p:sp>
      <p:sp>
        <p:nvSpPr>
          <p:cNvPr id="762883" name="Content Placeholder 2">
            <a:extLst>
              <a:ext uri="{FF2B5EF4-FFF2-40B4-BE49-F238E27FC236}">
                <a16:creationId xmlns:a16="http://schemas.microsoft.com/office/drawing/2014/main" id="{6201BDA5-233C-430C-B563-0BAAB7269EC0}"/>
              </a:ext>
            </a:extLst>
          </p:cNvPr>
          <p:cNvSpPr>
            <a:spLocks noGrp="1"/>
          </p:cNvSpPr>
          <p:nvPr>
            <p:ph idx="4294967295"/>
          </p:nvPr>
        </p:nvSpPr>
        <p:spPr>
          <a:xfrm>
            <a:off x="114300" y="1174519"/>
            <a:ext cx="5943600" cy="3373040"/>
          </a:xfrm>
        </p:spPr>
        <p:txBody>
          <a:bodyPr>
            <a:normAutofit lnSpcReduction="10000"/>
          </a:bodyPr>
          <a:lstStyle/>
          <a:p>
            <a:pPr eaLnBrk="1" hangingPunct="1">
              <a:defRPr/>
            </a:pPr>
            <a:r>
              <a:rPr lang="en-US" altLang="en-US" sz="1600"/>
              <a:t>Safety performance criteria for sharps disposal containers:</a:t>
            </a:r>
          </a:p>
          <a:p>
            <a:pPr lvl="1">
              <a:defRPr/>
            </a:pPr>
            <a:r>
              <a:rPr lang="en-US" altLang="en-US" sz="1400"/>
              <a:t>Containers should be </a:t>
            </a:r>
            <a:r>
              <a:rPr lang="en-US" altLang="en-US" sz="1400" b="1"/>
              <a:t>functional.</a:t>
            </a:r>
            <a:r>
              <a:rPr lang="en-US" altLang="en-US" sz="1400"/>
              <a:t>  They should be durable, leak resistant, and puncture resistant under normal environmental conditions.</a:t>
            </a:r>
            <a:endParaRPr lang="en-US" altLang="en-US" sz="1400" b="1"/>
          </a:p>
          <a:p>
            <a:pPr lvl="1">
              <a:defRPr/>
            </a:pPr>
            <a:r>
              <a:rPr lang="en-US" altLang="en-US" sz="1400"/>
              <a:t>Containers should be </a:t>
            </a:r>
            <a:r>
              <a:rPr lang="en-US" altLang="en-US" sz="1400" b="1"/>
              <a:t>accessible</a:t>
            </a:r>
            <a:r>
              <a:rPr lang="en-US" altLang="en-US" sz="1400"/>
              <a:t> for workers who use, maintain, or dispose of sharps devices.  This includes sufficient number of devices, container volume, safe and convenient access, and (if necessary) portability within the workplace.</a:t>
            </a:r>
          </a:p>
          <a:p>
            <a:pPr lvl="1">
              <a:defRPr/>
            </a:pPr>
            <a:r>
              <a:rPr lang="en-US" altLang="en-US" sz="1400"/>
              <a:t>Containers should be </a:t>
            </a:r>
            <a:r>
              <a:rPr lang="en-US" altLang="en-US" sz="1400" b="1"/>
              <a:t>visible</a:t>
            </a:r>
            <a:r>
              <a:rPr lang="en-US" altLang="en-US" sz="1400"/>
              <a:t>, including fill status and warning labels.</a:t>
            </a:r>
          </a:p>
          <a:p>
            <a:pPr lvl="1">
              <a:defRPr/>
            </a:pPr>
            <a:r>
              <a:rPr lang="en-US" altLang="en-US" sz="1400"/>
              <a:t>Container design should </a:t>
            </a:r>
            <a:r>
              <a:rPr lang="en-US" altLang="en-US" sz="1400" b="1"/>
              <a:t>accommodate</a:t>
            </a:r>
            <a:r>
              <a:rPr lang="en-US" altLang="en-US" sz="1400"/>
              <a:t> the user, the facility, and the environment.  Although engineering controls such as needleless IV systems and “safety” needles reduce injuries, proper use of sharps disposal containers are still important.</a:t>
            </a:r>
          </a:p>
          <a:p>
            <a:pPr lvl="1">
              <a:defRPr/>
            </a:pPr>
            <a:r>
              <a:rPr lang="en-US" altLang="en-US" sz="1400" b="1"/>
              <a:t>Do not overfill</a:t>
            </a:r>
          </a:p>
          <a:p>
            <a:pPr eaLnBrk="1" hangingPunct="1">
              <a:defRPr/>
            </a:pPr>
            <a:endParaRPr lang="en-US" altLang="en-US"/>
          </a:p>
          <a:p>
            <a:pPr eaLnBrk="1" hangingPunct="1">
              <a:defRPr/>
            </a:pPr>
            <a:endParaRPr lang="en-US" altLang="en-US"/>
          </a:p>
          <a:p>
            <a:pPr eaLnBrk="1" hangingPunct="1">
              <a:defRPr/>
            </a:pPr>
            <a:endParaRPr lang="en-US" altLang="en-US"/>
          </a:p>
        </p:txBody>
      </p:sp>
      <p:pic>
        <p:nvPicPr>
          <p:cNvPr id="78852" name="Picture 9">
            <a:extLst>
              <a:ext uri="{FF2B5EF4-FFF2-40B4-BE49-F238E27FC236}">
                <a16:creationId xmlns:a16="http://schemas.microsoft.com/office/drawing/2014/main" id="{B695AFE6-D25D-423D-8C51-E3DE15F697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0195" y="1194940"/>
            <a:ext cx="2895144" cy="2753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47465"/>
            <a:ext cx="8229600" cy="857250"/>
          </a:xfrm>
        </p:spPr>
        <p:txBody>
          <a:bodyPr/>
          <a:lstStyle/>
          <a:p>
            <a:r>
              <a:rPr lang="en-US" b="1">
                <a:solidFill>
                  <a:srgbClr val="002D73"/>
                </a:solidFill>
              </a:rPr>
              <a:t>Introduction</a:t>
            </a:r>
          </a:p>
        </p:txBody>
      </p:sp>
      <p:sp>
        <p:nvSpPr>
          <p:cNvPr id="3" name="Content Placeholder 2"/>
          <p:cNvSpPr>
            <a:spLocks noGrp="1"/>
          </p:cNvSpPr>
          <p:nvPr>
            <p:ph idx="1"/>
          </p:nvPr>
        </p:nvSpPr>
        <p:spPr>
          <a:xfrm>
            <a:off x="457200" y="987086"/>
            <a:ext cx="8229600" cy="3886200"/>
          </a:xfrm>
        </p:spPr>
        <p:txBody>
          <a:bodyPr vert="horz" lIns="91440" tIns="45720" rIns="91440" bIns="45720" rtlCol="0" anchor="t">
            <a:normAutofit fontScale="70000" lnSpcReduction="20000"/>
          </a:bodyPr>
          <a:lstStyle/>
          <a:p>
            <a:pPr>
              <a:spcAft>
                <a:spcPts val="600"/>
              </a:spcAft>
            </a:pPr>
            <a:r>
              <a:rPr lang="en-US" sz="2900" dirty="0">
                <a:latin typeface="Arial"/>
                <a:cs typeface="Arial"/>
              </a:rPr>
              <a:t>Information contained in this training module is current as of September 12, 2022. Information on the JYNNEOS vaccine for the prevention of monkeypox is continuously being updated.</a:t>
            </a:r>
            <a:endParaRPr lang="en-US" sz="2900" dirty="0"/>
          </a:p>
          <a:p>
            <a:pPr>
              <a:lnSpc>
                <a:spcPct val="90000"/>
              </a:lnSpc>
              <a:spcAft>
                <a:spcPts val="600"/>
              </a:spcAft>
              <a:defRPr/>
            </a:pPr>
            <a:r>
              <a:rPr lang="en-US" altLang="en-US" sz="2900" dirty="0"/>
              <a:t>This program can serve as a resource for those who already vaccinate but have not routinely provided subcutaneous or intradermal injections.</a:t>
            </a:r>
          </a:p>
          <a:p>
            <a:pPr>
              <a:lnSpc>
                <a:spcPct val="90000"/>
              </a:lnSpc>
              <a:spcAft>
                <a:spcPts val="600"/>
              </a:spcAft>
              <a:defRPr/>
            </a:pPr>
            <a:r>
              <a:rPr lang="en-US" altLang="en-US" sz="2900" dirty="0"/>
              <a:t>Those who are comfortable with subcutaneous injection but would like a refresher on intradermal injection techniques can use these CDC resources:</a:t>
            </a:r>
          </a:p>
          <a:p>
            <a:pPr lvl="1">
              <a:lnSpc>
                <a:spcPct val="90000"/>
              </a:lnSpc>
              <a:spcAft>
                <a:spcPts val="600"/>
              </a:spcAft>
              <a:buFont typeface="Courier New" panose="02070309020205020404" pitchFamily="49" charset="0"/>
              <a:buChar char="o"/>
              <a:defRPr/>
            </a:pPr>
            <a:r>
              <a:rPr lang="en-US" altLang="en-US" sz="2900" dirty="0">
                <a:hlinkClick r:id="rId3"/>
              </a:rPr>
              <a:t>CDC video: How to administer a JYNNEOS vaccine intradermally</a:t>
            </a:r>
            <a:endParaRPr lang="en-US" altLang="en-US" sz="2900" dirty="0"/>
          </a:p>
          <a:p>
            <a:pPr lvl="1">
              <a:lnSpc>
                <a:spcPct val="90000"/>
              </a:lnSpc>
              <a:spcAft>
                <a:spcPts val="600"/>
              </a:spcAft>
              <a:buFont typeface="Courier New" panose="02070309020205020404" pitchFamily="49" charset="0"/>
              <a:buChar char="o"/>
              <a:defRPr/>
            </a:pPr>
            <a:r>
              <a:rPr lang="en-US" altLang="en-US" sz="2900" dirty="0">
                <a:hlinkClick r:id="rId4"/>
              </a:rPr>
              <a:t>CDC’s JYNNEOS Intradermal Vaccine Preparation and Administration Summary</a:t>
            </a:r>
            <a:endParaRPr lang="en-US" altLang="en-US" sz="2900" dirty="0"/>
          </a:p>
          <a:p>
            <a:endParaRPr lang="en-US" alt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3955326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1077218"/>
          </a:xfrm>
          <a:prstGeom prst="rect">
            <a:avLst/>
          </a:prstGeom>
          <a:noFill/>
          <a:ln>
            <a:noFill/>
          </a:ln>
        </p:spPr>
        <p:txBody>
          <a:bodyPr wrap="square" rtlCol="0">
            <a:spAutoFit/>
          </a:bodyPr>
          <a:lstStyle/>
          <a:p>
            <a:pPr algn="ctr"/>
            <a:r>
              <a:rPr lang="en-US" sz="3200" b="1" dirty="0">
                <a:solidFill>
                  <a:srgbClr val="002D73"/>
                </a:solidFill>
                <a:latin typeface="Arial" panose="020B0604020202020204" pitchFamily="34" charset="0"/>
                <a:cs typeface="Arial" panose="020B0604020202020204" pitchFamily="34" charset="0"/>
              </a:rPr>
              <a:t>Additional JYNNEOS Preparation and Administration Resources</a:t>
            </a:r>
          </a:p>
        </p:txBody>
      </p:sp>
      <p:sp>
        <p:nvSpPr>
          <p:cNvPr id="12" name="TextBox 11"/>
          <p:cNvSpPr txBox="1"/>
          <p:nvPr/>
        </p:nvSpPr>
        <p:spPr>
          <a:xfrm>
            <a:off x="190500" y="1733550"/>
            <a:ext cx="8763000" cy="2523768"/>
          </a:xfrm>
          <a:prstGeom prst="rect">
            <a:avLst/>
          </a:prstGeom>
          <a:noFill/>
          <a:ln>
            <a:noFill/>
          </a:ln>
        </p:spPr>
        <p:txBody>
          <a:bodyPr wrap="square" rtlCol="0">
            <a:spAutoFit/>
          </a:bodyPr>
          <a:lstStyle/>
          <a:p>
            <a:pPr marL="342900" indent="-342900">
              <a:spcAft>
                <a:spcPts val="1200"/>
              </a:spcAft>
              <a:buFont typeface="Arial" panose="020B0604020202020204" pitchFamily="34" charset="0"/>
              <a:buChar char="•"/>
            </a:pPr>
            <a:r>
              <a:rPr lang="en-US" sz="1600" dirty="0">
                <a:latin typeface="Arial" panose="020B0604020202020204" pitchFamily="34" charset="0"/>
                <a:cs typeface="Arial" panose="020B0604020202020204" pitchFamily="34" charset="0"/>
                <a:hlinkClick r:id="rId2"/>
              </a:rPr>
              <a:t>CDC’s Interim Clinical Considerations for Use of JYNNEOS and ACAM2000 Vaccines during the 2022 U.S. Monkeypox Outbreak:</a:t>
            </a:r>
            <a:endParaRPr lang="en-US" sz="1600" dirty="0">
              <a:latin typeface="Arial" panose="020B0604020202020204" pitchFamily="34" charset="0"/>
              <a:cs typeface="Arial" panose="020B0604020202020204" pitchFamily="34" charset="0"/>
            </a:endParaRPr>
          </a:p>
          <a:p>
            <a:pPr marL="342900" indent="-342900">
              <a:spcAft>
                <a:spcPts val="1200"/>
              </a:spcAft>
              <a:buFont typeface="Arial" panose="020B0604020202020204" pitchFamily="34" charset="0"/>
              <a:buChar char="•"/>
            </a:pPr>
            <a:r>
              <a:rPr lang="en-US" sz="1600" dirty="0">
                <a:latin typeface="Arial" panose="020B0604020202020204" pitchFamily="34" charset="0"/>
                <a:cs typeface="Arial" panose="020B0604020202020204" pitchFamily="34" charset="0"/>
                <a:hlinkClick r:id="rId3"/>
              </a:rPr>
              <a:t>CDC’s JYNNEOS Smallpox and Monkeypox Vaccine: Subcutaneous Vaccine Preparation and Administration Summary</a:t>
            </a:r>
            <a:endParaRPr lang="en-US" sz="1600" dirty="0">
              <a:latin typeface="Arial" panose="020B0604020202020204" pitchFamily="34" charset="0"/>
              <a:cs typeface="Arial" panose="020B0604020202020204" pitchFamily="34" charset="0"/>
            </a:endParaRPr>
          </a:p>
          <a:p>
            <a:pPr marL="342900" indent="-342900">
              <a:spcAft>
                <a:spcPts val="1200"/>
              </a:spcAft>
              <a:buFont typeface="Arial" panose="020B0604020202020204" pitchFamily="34" charset="0"/>
              <a:buChar char="•"/>
            </a:pPr>
            <a:r>
              <a:rPr lang="en-US" sz="1600" dirty="0">
                <a:latin typeface="Arial" panose="020B0604020202020204" pitchFamily="34" charset="0"/>
                <a:cs typeface="Arial" panose="020B0604020202020204" pitchFamily="34" charset="0"/>
                <a:hlinkClick r:id="rId4"/>
              </a:rPr>
              <a:t>CDC’s JYNNEOS Smallpox and Monkeypox Vaccine Intradermal Vaccine Preparation and Administration Summary</a:t>
            </a:r>
            <a:endParaRPr lang="en-US" sz="1600" dirty="0">
              <a:latin typeface="Arial" panose="020B0604020202020204" pitchFamily="34" charset="0"/>
              <a:cs typeface="Arial" panose="020B0604020202020204" pitchFamily="34" charset="0"/>
            </a:endParaRPr>
          </a:p>
          <a:p>
            <a:pPr marL="342900" indent="-342900">
              <a:spcAft>
                <a:spcPts val="1200"/>
              </a:spcAft>
              <a:buFont typeface="Arial" panose="020B0604020202020204" pitchFamily="34" charset="0"/>
              <a:buChar char="•"/>
            </a:pPr>
            <a:r>
              <a:rPr lang="en-US" sz="1600" dirty="0">
                <a:latin typeface="Arial" panose="020B0604020202020204" pitchFamily="34" charset="0"/>
                <a:cs typeface="Arial" panose="020B0604020202020204" pitchFamily="34" charset="0"/>
                <a:hlinkClick r:id="rId5"/>
              </a:rPr>
              <a:t>NYSDOH Guidance for Health Care Providers and Vaccine Administrators Monkeypox JYNNEOS Vaccination Information</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8826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809750"/>
            <a:ext cx="5105400" cy="1323439"/>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Storage and Handling</a:t>
            </a:r>
          </a:p>
        </p:txBody>
      </p:sp>
    </p:spTree>
    <p:extLst>
      <p:ext uri="{BB962C8B-B14F-4D97-AF65-F5344CB8AC3E}">
        <p14:creationId xmlns:p14="http://schemas.microsoft.com/office/powerpoint/2010/main" val="1341848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pPr algn="ctr"/>
            <a:r>
              <a:rPr lang="en-US" sz="3200" b="1" dirty="0">
                <a:solidFill>
                  <a:srgbClr val="002D73"/>
                </a:solidFill>
                <a:latin typeface="Arial" panose="020B0604020202020204" pitchFamily="34" charset="0"/>
                <a:cs typeface="Arial" panose="020B0604020202020204" pitchFamily="34" charset="0"/>
              </a:rPr>
              <a:t>Upon receipt of JYNNEOS vaccine</a:t>
            </a:r>
          </a:p>
        </p:txBody>
      </p:sp>
      <p:sp>
        <p:nvSpPr>
          <p:cNvPr id="12" name="TextBox 11"/>
          <p:cNvSpPr txBox="1"/>
          <p:nvPr/>
        </p:nvSpPr>
        <p:spPr>
          <a:xfrm>
            <a:off x="152400" y="1047750"/>
            <a:ext cx="8763000" cy="3785652"/>
          </a:xfrm>
          <a:prstGeom prst="rect">
            <a:avLst/>
          </a:prstGeom>
          <a:noFill/>
          <a:ln>
            <a:noFill/>
          </a:ln>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Unpack vaccine immediately upon arrival</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Check the cold chain monitor (a device used to monitor vaccine temperatures during transport) for any indication of a temperature excursion during transport.</a:t>
            </a:r>
          </a:p>
          <a:p>
            <a:pPr marL="800100" lvl="1" indent="-342900" fontAlgn="base">
              <a:buFont typeface="Symbol" panose="05050102010706020507" pitchFamily="18" charset="2"/>
              <a:buChar char=""/>
            </a:pPr>
            <a:r>
              <a:rPr lang="en-US" sz="1200" dirty="0">
                <a:solidFill>
                  <a:srgbClr val="000000"/>
                </a:solidFill>
                <a:effectLst/>
                <a:latin typeface="Arial" panose="020B0604020202020204" pitchFamily="34" charset="0"/>
                <a:ea typeface="Arial" panose="020B0604020202020204" pitchFamily="34" charset="0"/>
                <a:cs typeface="Arial" panose="020B0604020202020204" pitchFamily="34" charset="0"/>
              </a:rPr>
              <a:t>Temperature excursions must be reported to the manufacturer to determine vaccine viability. DO NOT use vaccine that has experienced a temperature excursion until viability has been determined. Contact Bavarian Nordic at toll-free phone 1-800-675-9596. General questions on temperature excursions can be sent to NYSDOH at </a:t>
            </a:r>
            <a:r>
              <a:rPr lang="en-US" sz="1200" u="sng" dirty="0">
                <a:solidFill>
                  <a:srgbClr val="0000FF"/>
                </a:solidFill>
                <a:effectLst/>
                <a:latin typeface="Arial" panose="020B0604020202020204" pitchFamily="34" charset="0"/>
                <a:ea typeface="Arial" panose="020B0604020202020204" pitchFamily="34" charset="0"/>
                <a:cs typeface="Arial" panose="020B0604020202020204" pitchFamily="34" charset="0"/>
                <a:hlinkClick r:id="rId2"/>
              </a:rPr>
              <a:t>vaccinetempexcursion@health.ny.gov</a:t>
            </a:r>
            <a:r>
              <a:rPr lang="en-US" sz="1200" u="sng" dirty="0">
                <a:solidFill>
                  <a:srgbClr val="0000FF"/>
                </a:solidFill>
                <a:effectLst/>
                <a:latin typeface="Arial" panose="020B0604020202020204" pitchFamily="34" charset="0"/>
                <a:ea typeface="Arial" panose="020B0604020202020204" pitchFamily="34" charset="0"/>
                <a:cs typeface="Arial" panose="020B0604020202020204" pitchFamily="34" charset="0"/>
              </a:rPr>
              <a:t> or to NYCDOHMH at PQAUnit@health.nyc.gov</a:t>
            </a:r>
            <a:r>
              <a:rPr lang="en-US" sz="120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Check the expiration date on the carton.  Expiration date can also be looked up at </a:t>
            </a:r>
            <a:r>
              <a:rPr lang="en-US" sz="2400" dirty="0">
                <a:hlinkClick r:id="rId3"/>
              </a:rPr>
              <a:t>Monkeypox (hhs.gov)</a:t>
            </a:r>
            <a:r>
              <a:rPr lang="en-US" sz="2400" dirty="0"/>
              <a:t>.</a:t>
            </a: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Store vaccine in the original package to protect from light.</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9360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pPr algn="ctr"/>
            <a:r>
              <a:rPr lang="en-US" sz="3200" b="1" dirty="0">
                <a:solidFill>
                  <a:srgbClr val="002D73"/>
                </a:solidFill>
                <a:latin typeface="Arial" panose="020B0604020202020204" pitchFamily="34" charset="0"/>
                <a:cs typeface="Arial" panose="020B0604020202020204" pitchFamily="34" charset="0"/>
              </a:rPr>
              <a:t>JYNNEOS Vaccine Storage</a:t>
            </a:r>
          </a:p>
        </p:txBody>
      </p:sp>
      <p:sp>
        <p:nvSpPr>
          <p:cNvPr id="12" name="TextBox 11"/>
          <p:cNvSpPr txBox="1"/>
          <p:nvPr/>
        </p:nvSpPr>
        <p:spPr>
          <a:xfrm>
            <a:off x="76200" y="1201162"/>
            <a:ext cx="8991600" cy="3046988"/>
          </a:xfrm>
          <a:prstGeom prst="rect">
            <a:avLst/>
          </a:prstGeom>
          <a:noFill/>
          <a:ln>
            <a:noFill/>
          </a:ln>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If vaccine is received refrigerated and needs to be stored before use:</a:t>
            </a:r>
          </a:p>
          <a:p>
            <a:pPr marL="800100" lvl="1" indent="-342900">
              <a:buFont typeface="Courier New" panose="02070309020205020404" pitchFamily="49" charset="0"/>
              <a:buChar char="o"/>
            </a:pPr>
            <a:r>
              <a:rPr lang="en-US" sz="2400" dirty="0">
                <a:latin typeface="Arial" panose="020B0604020202020204" pitchFamily="34" charset="0"/>
                <a:cs typeface="Arial" panose="020B0604020202020204" pitchFamily="34" charset="0"/>
              </a:rPr>
              <a:t>Store in refrigerator between 2°C and 8°C (36°F and 46°F).</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If vaccine is received frozen and needs to be stored before use:</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Store in freezer between -25°C and -15°C (-13°F and +5°F) if freezer capacity is available, OR</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Store in refrigerator between 2°C and 8°C (36°F and 46°F).</a:t>
            </a:r>
          </a:p>
        </p:txBody>
      </p:sp>
    </p:spTree>
    <p:extLst>
      <p:ext uri="{BB962C8B-B14F-4D97-AF65-F5344CB8AC3E}">
        <p14:creationId xmlns:p14="http://schemas.microsoft.com/office/powerpoint/2010/main" val="2692478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pPr algn="ctr"/>
            <a:r>
              <a:rPr lang="en-US" sz="3200" b="1" dirty="0">
                <a:solidFill>
                  <a:srgbClr val="002D73"/>
                </a:solidFill>
                <a:latin typeface="Arial" panose="020B0604020202020204" pitchFamily="34" charset="0"/>
                <a:cs typeface="Arial" panose="020B0604020202020204" pitchFamily="34" charset="0"/>
              </a:rPr>
              <a:t>JYNNEOS Vaccine Storage</a:t>
            </a:r>
          </a:p>
        </p:txBody>
      </p:sp>
      <p:sp>
        <p:nvSpPr>
          <p:cNvPr id="12" name="TextBox 11"/>
          <p:cNvSpPr txBox="1"/>
          <p:nvPr/>
        </p:nvSpPr>
        <p:spPr>
          <a:xfrm>
            <a:off x="179400" y="1038075"/>
            <a:ext cx="8763000" cy="3708708"/>
          </a:xfrm>
          <a:prstGeom prst="rect">
            <a:avLst/>
          </a:prstGeom>
          <a:noFill/>
          <a:ln>
            <a:noFill/>
          </a:ln>
        </p:spPr>
        <p:txBody>
          <a:bodyPr wrap="square" rtlCol="0">
            <a:spAutoFit/>
          </a:bodyPr>
          <a:lstStyle/>
          <a:p>
            <a:pPr marL="342900" indent="-342900">
              <a:spcAft>
                <a:spcPts val="600"/>
              </a:spcAft>
              <a:buFont typeface="Arial" panose="020B0604020202020204" pitchFamily="34" charset="0"/>
              <a:buChar char="•"/>
            </a:pPr>
            <a:r>
              <a:rPr lang="en-US" sz="2200" dirty="0">
                <a:latin typeface="Arial" panose="020B0604020202020204" pitchFamily="34" charset="0"/>
                <a:cs typeface="Arial" panose="020B0604020202020204" pitchFamily="34" charset="0"/>
              </a:rPr>
              <a:t>Stored vaccine:</a:t>
            </a:r>
          </a:p>
          <a:p>
            <a:pPr marL="800100" lvl="1" indent="-342900">
              <a:spcAft>
                <a:spcPts val="600"/>
              </a:spcAft>
              <a:buFont typeface="Courier New" panose="02070309020205020404" pitchFamily="49" charset="0"/>
              <a:buChar char="o"/>
            </a:pPr>
            <a:r>
              <a:rPr lang="en-US" sz="2000" dirty="0">
                <a:latin typeface="Arial" panose="020B0604020202020204" pitchFamily="34" charset="0"/>
                <a:cs typeface="Arial" panose="020B0604020202020204" pitchFamily="34" charset="0"/>
              </a:rPr>
              <a:t>If stored in freezer, vaccine should be used by the expiration date.</a:t>
            </a:r>
          </a:p>
          <a:p>
            <a:pPr marL="800100" lvl="1" indent="-342900">
              <a:spcAft>
                <a:spcPts val="600"/>
              </a:spcAft>
              <a:buFont typeface="Courier New" panose="02070309020205020404" pitchFamily="49" charset="0"/>
              <a:buChar char="o"/>
            </a:pPr>
            <a:r>
              <a:rPr lang="en-US" sz="2000" dirty="0">
                <a:latin typeface="Arial" panose="020B0604020202020204" pitchFamily="34" charset="0"/>
                <a:cs typeface="Arial" panose="020B0604020202020204" pitchFamily="34" charset="0"/>
              </a:rPr>
              <a:t>If stored in refrigerator and vaccine is thawed it must be used within 8 weeks of thawing and before the expiration date.</a:t>
            </a:r>
          </a:p>
          <a:p>
            <a:pPr marL="800100" lvl="1" indent="-342900">
              <a:spcAft>
                <a:spcPts val="600"/>
              </a:spcAft>
              <a:buFont typeface="Courier New" panose="02070309020205020404" pitchFamily="49" charset="0"/>
              <a:buChar char="o"/>
            </a:pPr>
            <a:r>
              <a:rPr lang="en-US" sz="2000" dirty="0">
                <a:latin typeface="Arial" panose="020B0604020202020204" pitchFamily="34" charset="0"/>
                <a:cs typeface="Arial" panose="020B0604020202020204" pitchFamily="34" charset="0"/>
              </a:rPr>
              <a:t>Unpunctured vials may be held at room temperature between 8°C and 25°C (46°F and 77°F) for up to 6 cumulative hours.</a:t>
            </a:r>
          </a:p>
          <a:p>
            <a:pPr marL="342900" indent="-342900">
              <a:spcAft>
                <a:spcPts val="600"/>
              </a:spcAft>
              <a:buFont typeface="Arial" panose="020B0604020202020204" pitchFamily="34" charset="0"/>
              <a:buChar char="•"/>
            </a:pPr>
            <a:r>
              <a:rPr lang="en-US" sz="2200" dirty="0">
                <a:latin typeface="Arial" panose="020B0604020202020204" pitchFamily="34" charset="0"/>
                <a:cs typeface="Arial" panose="020B0604020202020204" pitchFamily="34" charset="0"/>
              </a:rPr>
              <a:t>Punctured vials may be stored continuously in the refrigerated for up to 8 hours.  Discard punctured vials after 8 hours.</a:t>
            </a:r>
          </a:p>
          <a:p>
            <a:pPr marL="342900" indent="-342900">
              <a:spcAft>
                <a:spcPts val="600"/>
              </a:spcAft>
              <a:buFont typeface="Arial" panose="020B0604020202020204" pitchFamily="34" charset="0"/>
              <a:buChar char="•"/>
            </a:pPr>
            <a:r>
              <a:rPr lang="en-US" sz="2200" dirty="0">
                <a:latin typeface="Arial" panose="020B0604020202020204" pitchFamily="34" charset="0"/>
                <a:cs typeface="Arial" panose="020B0604020202020204" pitchFamily="34" charset="0"/>
              </a:rPr>
              <a:t>Once vaccine is drawn up in a syringe it should be used immediately.</a:t>
            </a:r>
          </a:p>
        </p:txBody>
      </p:sp>
    </p:spTree>
    <p:extLst>
      <p:ext uri="{BB962C8B-B14F-4D97-AF65-F5344CB8AC3E}">
        <p14:creationId xmlns:p14="http://schemas.microsoft.com/office/powerpoint/2010/main" val="868616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5C16E-D030-4330-94AA-2FA53CA6C6B7}"/>
              </a:ext>
            </a:extLst>
          </p:cNvPr>
          <p:cNvSpPr>
            <a:spLocks noGrp="1"/>
          </p:cNvSpPr>
          <p:nvPr>
            <p:ph type="title"/>
          </p:nvPr>
        </p:nvSpPr>
        <p:spPr>
          <a:xfrm>
            <a:off x="266700" y="361950"/>
            <a:ext cx="8610600" cy="857250"/>
          </a:xfrm>
        </p:spPr>
        <p:txBody>
          <a:bodyPr>
            <a:noAutofit/>
          </a:bodyPr>
          <a:lstStyle/>
          <a:p>
            <a:r>
              <a:rPr lang="en-US" sz="3200" b="1">
                <a:solidFill>
                  <a:srgbClr val="002D73"/>
                </a:solidFill>
                <a:ea typeface="+mn-ea"/>
              </a:rPr>
              <a:t>Temperature excursions/non-viable vaccine</a:t>
            </a:r>
          </a:p>
        </p:txBody>
      </p:sp>
      <p:sp>
        <p:nvSpPr>
          <p:cNvPr id="3" name="Content Placeholder 2">
            <a:extLst>
              <a:ext uri="{FF2B5EF4-FFF2-40B4-BE49-F238E27FC236}">
                <a16:creationId xmlns:a16="http://schemas.microsoft.com/office/drawing/2014/main" id="{4F4DA0F0-D178-4FF6-9864-3E21CCED44D8}"/>
              </a:ext>
            </a:extLst>
          </p:cNvPr>
          <p:cNvSpPr>
            <a:spLocks noGrp="1"/>
          </p:cNvSpPr>
          <p:nvPr>
            <p:ph idx="1"/>
          </p:nvPr>
        </p:nvSpPr>
        <p:spPr>
          <a:xfrm>
            <a:off x="457200" y="1471613"/>
            <a:ext cx="8229600" cy="3122613"/>
          </a:xfrm>
        </p:spPr>
        <p:txBody>
          <a:bodyPr>
            <a:normAutofit fontScale="92500" lnSpcReduction="20000"/>
          </a:bodyPr>
          <a:lstStyle/>
          <a:p>
            <a:r>
              <a:rPr lang="en-US" sz="2800" dirty="0"/>
              <a:t>Verify viability with manufacturer </a:t>
            </a:r>
          </a:p>
          <a:p>
            <a:pPr lvl="1"/>
            <a:r>
              <a:rPr lang="en-US" sz="2400" dirty="0"/>
              <a:t>Data to support administration</a:t>
            </a:r>
          </a:p>
          <a:p>
            <a:pPr lvl="1"/>
            <a:endParaRPr lang="en-US" sz="2400" dirty="0"/>
          </a:p>
          <a:p>
            <a:r>
              <a:rPr lang="en-US" sz="2800" dirty="0"/>
              <a:t>If data is not available to support, vaccine may not be administered</a:t>
            </a:r>
          </a:p>
          <a:p>
            <a:endParaRPr lang="en-US" sz="2800" dirty="0"/>
          </a:p>
          <a:p>
            <a:r>
              <a:rPr lang="en-US" sz="2800" dirty="0"/>
              <a:t>Report non-viable vaccines, damaged vials or unused doses as wastage in NYSIIS</a:t>
            </a:r>
          </a:p>
          <a:p>
            <a:endParaRPr lang="en-US" dirty="0"/>
          </a:p>
        </p:txBody>
      </p:sp>
    </p:spTree>
    <p:extLst>
      <p:ext uri="{BB962C8B-B14F-4D97-AF65-F5344CB8AC3E}">
        <p14:creationId xmlns:p14="http://schemas.microsoft.com/office/powerpoint/2010/main" val="14613269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23220"/>
          </a:xfrm>
          <a:prstGeom prst="rect">
            <a:avLst/>
          </a:prstGeom>
          <a:noFill/>
          <a:ln>
            <a:noFill/>
          </a:ln>
        </p:spPr>
        <p:txBody>
          <a:bodyPr wrap="square" rtlCol="0">
            <a:spAutoFit/>
          </a:bodyPr>
          <a:lstStyle/>
          <a:p>
            <a:pPr algn="ctr"/>
            <a:r>
              <a:rPr lang="en-US" sz="2800" b="1" dirty="0">
                <a:solidFill>
                  <a:srgbClr val="002D73"/>
                </a:solidFill>
                <a:latin typeface="Arial" panose="020B0604020202020204" pitchFamily="34" charset="0"/>
                <a:cs typeface="Arial" panose="020B0604020202020204" pitchFamily="34" charset="0"/>
              </a:rPr>
              <a:t>Additional Storage and Handling Information</a:t>
            </a:r>
          </a:p>
        </p:txBody>
      </p:sp>
      <p:sp>
        <p:nvSpPr>
          <p:cNvPr id="12" name="TextBox 11"/>
          <p:cNvSpPr txBox="1"/>
          <p:nvPr/>
        </p:nvSpPr>
        <p:spPr>
          <a:xfrm>
            <a:off x="166511" y="1123950"/>
            <a:ext cx="8763000" cy="1938992"/>
          </a:xfrm>
          <a:prstGeom prst="rect">
            <a:avLst/>
          </a:prstGeom>
          <a:noFill/>
          <a:ln>
            <a:noFill/>
          </a:ln>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For additional storage and handling information refer to the following resources:</a:t>
            </a:r>
          </a:p>
          <a:p>
            <a:pPr marL="800100" lvl="1" indent="-342900">
              <a:buFont typeface="Courier New" panose="02070309020205020404" pitchFamily="49" charset="0"/>
              <a:buChar char="o"/>
            </a:pPr>
            <a:r>
              <a:rPr lang="en-US" sz="2400" dirty="0">
                <a:latin typeface="Arial" panose="020B0604020202020204" pitchFamily="34" charset="0"/>
                <a:cs typeface="Arial" panose="020B0604020202020204" pitchFamily="34" charset="0"/>
                <a:hlinkClick r:id="rId2"/>
              </a:rPr>
              <a:t>FDA EUA Fact Sheet for providers</a:t>
            </a:r>
            <a:endParaRPr lang="en-US" sz="2400" dirty="0">
              <a:latin typeface="Arial" panose="020B0604020202020204" pitchFamily="34" charset="0"/>
              <a:cs typeface="Arial" panose="020B0604020202020204" pitchFamily="34" charset="0"/>
            </a:endParaRPr>
          </a:p>
          <a:p>
            <a:pPr marL="800100" lvl="1" indent="-342900">
              <a:buFont typeface="Courier New" panose="02070309020205020404" pitchFamily="49" charset="0"/>
              <a:buChar char="o"/>
            </a:pPr>
            <a:r>
              <a:rPr lang="en-US" sz="2400" dirty="0">
                <a:latin typeface="Arial" panose="020B0604020202020204" pitchFamily="34" charset="0"/>
                <a:cs typeface="Arial" panose="020B0604020202020204" pitchFamily="34" charset="0"/>
                <a:hlinkClick r:id="rId3"/>
              </a:rPr>
              <a:t>CDC Storage and Handling Summary document</a:t>
            </a:r>
            <a:endParaRPr lang="en-US" sz="2400" dirty="0">
              <a:latin typeface="Arial" panose="020B0604020202020204" pitchFamily="34" charset="0"/>
              <a:cs typeface="Arial" panose="020B0604020202020204" pitchFamily="34" charset="0"/>
            </a:endParaRPr>
          </a:p>
          <a:p>
            <a:pPr marL="800100" lvl="1" indent="-342900">
              <a:buFont typeface="Courier New" panose="02070309020205020404" pitchFamily="49" charset="0"/>
              <a:buChar char="o"/>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73292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09750"/>
            <a:ext cx="5029200" cy="1938992"/>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Patient Screening, Education, and Consent</a:t>
            </a:r>
          </a:p>
        </p:txBody>
      </p:sp>
    </p:spTree>
    <p:extLst>
      <p:ext uri="{BB962C8B-B14F-4D97-AF65-F5344CB8AC3E}">
        <p14:creationId xmlns:p14="http://schemas.microsoft.com/office/powerpoint/2010/main" val="20301435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5100" y="361950"/>
            <a:ext cx="8686800" cy="523220"/>
          </a:xfrm>
          <a:prstGeom prst="rect">
            <a:avLst/>
          </a:prstGeom>
          <a:noFill/>
          <a:ln>
            <a:noFill/>
          </a:ln>
        </p:spPr>
        <p:txBody>
          <a:bodyPr wrap="square" rtlCol="0">
            <a:spAutoFit/>
          </a:bodyPr>
          <a:lstStyle/>
          <a:p>
            <a:pPr algn="ctr"/>
            <a:r>
              <a:rPr lang="en-US" sz="2800" b="1" dirty="0">
                <a:solidFill>
                  <a:srgbClr val="002D73"/>
                </a:solidFill>
                <a:latin typeface="Arial" panose="020B0604020202020204" pitchFamily="34" charset="0"/>
                <a:cs typeface="Arial" panose="020B0604020202020204" pitchFamily="34" charset="0"/>
              </a:rPr>
              <a:t>Patient Screening</a:t>
            </a:r>
          </a:p>
        </p:txBody>
      </p:sp>
      <p:sp>
        <p:nvSpPr>
          <p:cNvPr id="12" name="TextBox 11"/>
          <p:cNvSpPr txBox="1"/>
          <p:nvPr/>
        </p:nvSpPr>
        <p:spPr>
          <a:xfrm>
            <a:off x="190500" y="1140589"/>
            <a:ext cx="8763000" cy="3416320"/>
          </a:xfrm>
          <a:prstGeom prst="rect">
            <a:avLst/>
          </a:prstGeom>
          <a:noFill/>
          <a:ln>
            <a:noFill/>
          </a:ln>
        </p:spPr>
        <p:txBody>
          <a:bodyPr wrap="square" rtlCol="0">
            <a:spAutoFit/>
          </a:bodyPr>
          <a:lstStyle/>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Make sure patient qualifies for JYNNEOS vaccine at time of vaccination as stated in the “Background” section of this presentation.</a:t>
            </a:r>
          </a:p>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Verify patient age:</a:t>
            </a:r>
          </a:p>
          <a:p>
            <a:pPr marL="800100" lvl="1" indent="-342900">
              <a:buFont typeface="Courier New" panose="02070309020205020404" pitchFamily="49" charset="0"/>
              <a:buChar char="o"/>
            </a:pPr>
            <a:r>
              <a:rPr lang="en-US" dirty="0">
                <a:latin typeface="Arial" panose="020B0604020202020204" pitchFamily="34" charset="0"/>
                <a:cs typeface="Arial" panose="020B0604020202020204" pitchFamily="34" charset="0"/>
              </a:rPr>
              <a:t>Adults 18 and older without history of keloids can receive vaccine via intradermal injection.</a:t>
            </a:r>
          </a:p>
          <a:p>
            <a:pPr marL="800100" lvl="1" indent="-342900">
              <a:buFont typeface="Courier New" panose="02070309020205020404" pitchFamily="49" charset="0"/>
              <a:buChar char="o"/>
            </a:pPr>
            <a:r>
              <a:rPr lang="en-US" dirty="0">
                <a:latin typeface="Arial" panose="020B0604020202020204" pitchFamily="34" charset="0"/>
                <a:cs typeface="Arial" panose="020B0604020202020204" pitchFamily="34" charset="0"/>
              </a:rPr>
              <a:t>Adults 18 and older with history of keloids can receive vaccine via subcutaneous injection.</a:t>
            </a:r>
          </a:p>
          <a:p>
            <a:pPr marL="800100" lvl="1" indent="-342900">
              <a:buFont typeface="Courier New" panose="02070309020205020404" pitchFamily="49" charset="0"/>
              <a:buChar char="o"/>
            </a:pPr>
            <a:r>
              <a:rPr lang="en-US" dirty="0">
                <a:latin typeface="Arial" panose="020B0604020202020204" pitchFamily="34" charset="0"/>
                <a:cs typeface="Arial" panose="020B0604020202020204" pitchFamily="34" charset="0"/>
              </a:rPr>
              <a:t>Children 17 years and younger can only receive vaccine via subcutaneous injection.</a:t>
            </a:r>
          </a:p>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Screen for current illness:</a:t>
            </a:r>
          </a:p>
          <a:p>
            <a:pPr marL="800100" lvl="1" indent="-342900">
              <a:buFont typeface="Courier New" panose="02070309020205020404" pitchFamily="49" charset="0"/>
              <a:buChar char="o"/>
            </a:pPr>
            <a:r>
              <a:rPr lang="en-US" dirty="0">
                <a:latin typeface="Arial" panose="020B0604020202020204" pitchFamily="34" charset="0"/>
                <a:cs typeface="Arial" panose="020B0604020202020204" pitchFamily="34" charset="0"/>
              </a:rPr>
              <a:t>However, if person identified by public health official to have been exposed to monkeypox, they should be vaccinated regardless of current illness</a:t>
            </a:r>
          </a:p>
        </p:txBody>
      </p:sp>
    </p:spTree>
    <p:extLst>
      <p:ext uri="{BB962C8B-B14F-4D97-AF65-F5344CB8AC3E}">
        <p14:creationId xmlns:p14="http://schemas.microsoft.com/office/powerpoint/2010/main" val="8947850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9089" y="463480"/>
            <a:ext cx="8686800" cy="523220"/>
          </a:xfrm>
          <a:prstGeom prst="rect">
            <a:avLst/>
          </a:prstGeom>
          <a:noFill/>
          <a:ln>
            <a:noFill/>
          </a:ln>
        </p:spPr>
        <p:txBody>
          <a:bodyPr wrap="square" rtlCol="0">
            <a:spAutoFit/>
          </a:bodyPr>
          <a:lstStyle/>
          <a:p>
            <a:pPr algn="ctr"/>
            <a:r>
              <a:rPr lang="en-US" sz="2800" b="1" dirty="0">
                <a:solidFill>
                  <a:srgbClr val="002D73"/>
                </a:solidFill>
                <a:latin typeface="Arial" panose="020B0604020202020204" pitchFamily="34" charset="0"/>
                <a:cs typeface="Arial" panose="020B0604020202020204" pitchFamily="34" charset="0"/>
              </a:rPr>
              <a:t>Patient Screening cont.</a:t>
            </a:r>
          </a:p>
        </p:txBody>
      </p:sp>
      <p:sp>
        <p:nvSpPr>
          <p:cNvPr id="12" name="TextBox 11"/>
          <p:cNvSpPr txBox="1"/>
          <p:nvPr/>
        </p:nvSpPr>
        <p:spPr>
          <a:xfrm>
            <a:off x="194733" y="1200150"/>
            <a:ext cx="8763000" cy="3139321"/>
          </a:xfrm>
          <a:prstGeom prst="rect">
            <a:avLst/>
          </a:prstGeom>
          <a:noFill/>
          <a:ln>
            <a:noFill/>
          </a:ln>
        </p:spPr>
        <p:txBody>
          <a:bodyPr wrap="square" rtlCol="0">
            <a:spAutoFit/>
          </a:bodyPr>
          <a:lstStyle/>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Screen for an immediate reaction to the vaccine or any of its components.</a:t>
            </a:r>
          </a:p>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Verify if this is the first dose or second dose.  If it is the second dose, verify that the first dose was at least 4 weeks prior.</a:t>
            </a:r>
          </a:p>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Screen for pregnancy, breastfeeding, or immunocompromising conditions,.</a:t>
            </a:r>
          </a:p>
          <a:p>
            <a:pPr marL="800100" lvl="1" indent="-342900">
              <a:buFont typeface="Courier New" panose="02070309020205020404" pitchFamily="49" charset="0"/>
              <a:buChar char="o"/>
            </a:pPr>
            <a:r>
              <a:rPr lang="en-US" dirty="0">
                <a:latin typeface="Arial" panose="020B0604020202020204" pitchFamily="34" charset="0"/>
                <a:cs typeface="Arial" panose="020B0604020202020204" pitchFamily="34" charset="0"/>
              </a:rPr>
              <a:t>Although data is limited in these populations, if a pregnant, breastfeeding or immunocompromised person is recommended for vaccination by a public health official due to a monkeypox exposure, they should be vaccinated.</a:t>
            </a:r>
          </a:p>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Screen for history of myocarditis or pericarditis.  These persons should be counseled regarding the potential risk of myocarditis/pericarditis with JYNNEOS vaccine.</a:t>
            </a: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9887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47465"/>
            <a:ext cx="8229600" cy="857250"/>
          </a:xfrm>
        </p:spPr>
        <p:txBody>
          <a:bodyPr/>
          <a:lstStyle/>
          <a:p>
            <a:r>
              <a:rPr lang="en-US" b="1" dirty="0">
                <a:solidFill>
                  <a:srgbClr val="002D73"/>
                </a:solidFill>
              </a:rPr>
              <a:t>Introduction continued</a:t>
            </a:r>
          </a:p>
        </p:txBody>
      </p:sp>
      <p:sp>
        <p:nvSpPr>
          <p:cNvPr id="3" name="Content Placeholder 2"/>
          <p:cNvSpPr>
            <a:spLocks noGrp="1"/>
          </p:cNvSpPr>
          <p:nvPr>
            <p:ph idx="1"/>
          </p:nvPr>
        </p:nvSpPr>
        <p:spPr>
          <a:xfrm>
            <a:off x="457200" y="987086"/>
            <a:ext cx="8229600" cy="3886200"/>
          </a:xfrm>
        </p:spPr>
        <p:txBody>
          <a:bodyPr vert="horz" lIns="91440" tIns="45720" rIns="91440" bIns="45720" rtlCol="0" anchor="t">
            <a:normAutofit/>
          </a:bodyPr>
          <a:lstStyle/>
          <a:p>
            <a:pPr>
              <a:spcAft>
                <a:spcPts val="600"/>
              </a:spcAft>
            </a:pPr>
            <a:r>
              <a:rPr lang="en-US" altLang="en-US" sz="2000" dirty="0">
                <a:latin typeface="Arial"/>
                <a:cs typeface="Arial"/>
              </a:rPr>
              <a:t>We assume that most persons utilizing this training have had previous immunization training either for COVID-19 vaccines or before.  This training will not cover the following, but resources are provided:</a:t>
            </a:r>
          </a:p>
          <a:p>
            <a:pPr lvl="1">
              <a:spcAft>
                <a:spcPts val="600"/>
              </a:spcAft>
              <a:buFont typeface="Courier New" panose="02070309020205020404" pitchFamily="49" charset="0"/>
              <a:buChar char="o"/>
            </a:pPr>
            <a:r>
              <a:rPr lang="en-US" altLang="en-US" sz="1800" dirty="0">
                <a:latin typeface="Arial"/>
                <a:cs typeface="Arial"/>
              </a:rPr>
              <a:t>Standard precautions and infection control:</a:t>
            </a:r>
            <a:r>
              <a:rPr lang="en-US" altLang="en-US" sz="1400" dirty="0">
                <a:latin typeface="Arial"/>
                <a:cs typeface="Arial"/>
              </a:rPr>
              <a:t> </a:t>
            </a:r>
            <a:r>
              <a:rPr lang="en-US" altLang="en-US" sz="1400" dirty="0">
                <a:latin typeface="Arial"/>
                <a:cs typeface="Arial"/>
                <a:hlinkClick r:id="rId3"/>
              </a:rPr>
              <a:t>CDC’s ACIP </a:t>
            </a:r>
            <a:r>
              <a:rPr lang="en-US" sz="1400" b="0" i="0" dirty="0">
                <a:solidFill>
                  <a:srgbClr val="000000"/>
                </a:solidFill>
                <a:effectLst/>
                <a:hlinkClick r:id="rId3"/>
              </a:rPr>
              <a:t>General Best Practice Guidelines for Immunization</a:t>
            </a:r>
            <a:endParaRPr lang="en-US" altLang="en-US" sz="1400" dirty="0"/>
          </a:p>
          <a:p>
            <a:pPr lvl="1">
              <a:spcAft>
                <a:spcPts val="600"/>
              </a:spcAft>
              <a:buFont typeface="Courier New" panose="02070309020205020404" pitchFamily="49" charset="0"/>
              <a:buChar char="o"/>
            </a:pPr>
            <a:r>
              <a:rPr lang="en-US" altLang="en-US" sz="1800" dirty="0">
                <a:latin typeface="Arial"/>
                <a:cs typeface="Arial"/>
              </a:rPr>
              <a:t>Information on protection of personally identifiable information (protected by HIPPA): </a:t>
            </a:r>
            <a:r>
              <a:rPr lang="en-US" altLang="en-US" sz="1800" dirty="0">
                <a:latin typeface="Arial"/>
                <a:cs typeface="Arial"/>
                <a:hlinkClick r:id="rId4"/>
              </a:rPr>
              <a:t>CDC information about HIPPA and immunizations</a:t>
            </a:r>
            <a:endParaRPr lang="en-US" altLang="en-US" sz="1800" dirty="0">
              <a:latin typeface="Arial"/>
              <a:cs typeface="Arial"/>
            </a:endParaRPr>
          </a:p>
          <a:p>
            <a:pPr lvl="1">
              <a:spcAft>
                <a:spcPts val="600"/>
              </a:spcAft>
              <a:buFont typeface="Courier New" panose="02070309020205020404" pitchFamily="49" charset="0"/>
              <a:buChar char="o"/>
            </a:pPr>
            <a:r>
              <a:rPr lang="en-US" altLang="en-US" sz="1800" dirty="0">
                <a:latin typeface="Arial"/>
                <a:cs typeface="Arial"/>
              </a:rPr>
              <a:t>Vaccine basics: </a:t>
            </a:r>
            <a:r>
              <a:rPr lang="en-US" altLang="en-US" sz="1800" dirty="0">
                <a:latin typeface="Arial"/>
                <a:cs typeface="Arial"/>
                <a:hlinkClick r:id="rId5"/>
              </a:rPr>
              <a:t>CDC’s vaccines “Basics and Common Questions”</a:t>
            </a:r>
            <a:endParaRPr lang="en-US" altLang="en-US" sz="1800" dirty="0">
              <a:latin typeface="Arial"/>
              <a:cs typeface="Arial"/>
            </a:endParaRPr>
          </a:p>
          <a:p>
            <a:pPr lvl="1">
              <a:spcAft>
                <a:spcPts val="600"/>
              </a:spcAft>
              <a:buFont typeface="Courier New" panose="02070309020205020404" pitchFamily="49" charset="0"/>
              <a:buChar char="o"/>
            </a:pPr>
            <a:r>
              <a:rPr lang="en-US" altLang="en-US" sz="1800" dirty="0">
                <a:latin typeface="Arial"/>
                <a:cs typeface="Arial"/>
              </a:rPr>
              <a:t>Emergency Use Authorization (EUA) process: </a:t>
            </a:r>
            <a:r>
              <a:rPr lang="en-US" altLang="en-US" sz="1800" dirty="0">
                <a:latin typeface="Arial"/>
                <a:cs typeface="Arial"/>
                <a:hlinkClick r:id="rId6"/>
              </a:rPr>
              <a:t>FDA EUA webpage</a:t>
            </a:r>
            <a:endParaRPr lang="en-US" altLang="en-US" sz="2500" dirty="0"/>
          </a:p>
          <a:p>
            <a:endParaRPr lang="en-US" alt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35012977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3099" y="361950"/>
            <a:ext cx="8686800" cy="523220"/>
          </a:xfrm>
          <a:prstGeom prst="rect">
            <a:avLst/>
          </a:prstGeom>
          <a:noFill/>
          <a:ln>
            <a:noFill/>
          </a:ln>
        </p:spPr>
        <p:txBody>
          <a:bodyPr wrap="square" rtlCol="0">
            <a:spAutoFit/>
          </a:bodyPr>
          <a:lstStyle/>
          <a:p>
            <a:pPr algn="ctr"/>
            <a:r>
              <a:rPr lang="en-US" sz="2800" b="1" dirty="0">
                <a:solidFill>
                  <a:srgbClr val="002D73"/>
                </a:solidFill>
                <a:latin typeface="Arial" panose="020B0604020202020204" pitchFamily="34" charset="0"/>
                <a:cs typeface="Arial" panose="020B0604020202020204" pitchFamily="34" charset="0"/>
              </a:rPr>
              <a:t>Patient Screening cont.</a:t>
            </a:r>
          </a:p>
        </p:txBody>
      </p:sp>
      <p:sp>
        <p:nvSpPr>
          <p:cNvPr id="12" name="TextBox 11"/>
          <p:cNvSpPr txBox="1"/>
          <p:nvPr/>
        </p:nvSpPr>
        <p:spPr>
          <a:xfrm>
            <a:off x="185078" y="986700"/>
            <a:ext cx="8763000" cy="3416320"/>
          </a:xfrm>
          <a:prstGeom prst="rect">
            <a:avLst/>
          </a:prstGeom>
          <a:noFill/>
          <a:ln>
            <a:noFill/>
          </a:ln>
        </p:spPr>
        <p:txBody>
          <a:bodyPr wrap="square" rtlCol="0">
            <a:spAutoFit/>
          </a:bodyPr>
          <a:lstStyle/>
          <a:p>
            <a:pPr marL="342900" indent="-342900">
              <a:buFont typeface="Arial" panose="020B0604020202020204" pitchFamily="34" charset="0"/>
              <a:buChar char="•"/>
            </a:pPr>
            <a:r>
              <a:rPr lang="en-US" dirty="0">
                <a:effectLst/>
                <a:latin typeface="Arial" panose="020B0604020202020204" pitchFamily="34" charset="0"/>
                <a:ea typeface="Times New Roman" panose="02020603050405020304" pitchFamily="18" charset="0"/>
                <a:cs typeface="Arial" panose="020B0604020202020204" pitchFamily="34" charset="0"/>
              </a:rPr>
              <a:t>Persons with an immediate allergic reaction, such as hives, facial swelling, difficulty breathing, or anaphylaxis, to any vaccine, injection, or antibiotic, or to any component of the JYNNEOS vaccine</a:t>
            </a:r>
            <a:r>
              <a:rPr lang="en-US" dirty="0">
                <a:latin typeface="Arial" panose="020B0604020202020204" pitchFamily="34" charset="0"/>
                <a:ea typeface="Times New Roman" panose="02020603050405020304" pitchFamily="18" charset="0"/>
                <a:cs typeface="Arial" panose="020B0604020202020204" pitchFamily="34" charset="0"/>
              </a:rPr>
              <a:t>, </a:t>
            </a:r>
            <a:r>
              <a:rPr lang="en-US" dirty="0">
                <a:effectLst/>
                <a:latin typeface="Arial" panose="020B0604020202020204" pitchFamily="34" charset="0"/>
                <a:ea typeface="Times New Roman" panose="02020603050405020304" pitchFamily="18" charset="0"/>
                <a:cs typeface="Arial" panose="020B0604020202020204" pitchFamily="34" charset="0"/>
              </a:rPr>
              <a:t>should not receive JYNNEOS.  </a:t>
            </a:r>
          </a:p>
          <a:p>
            <a:pPr marL="800100" lvl="1" indent="-342900">
              <a:buFont typeface="Courier New" panose="02070309020205020404" pitchFamily="49" charset="0"/>
              <a:buChar char="o"/>
            </a:pPr>
            <a:r>
              <a:rPr lang="en-US" dirty="0">
                <a:effectLst/>
                <a:latin typeface="Arial" panose="020B0604020202020204" pitchFamily="34" charset="0"/>
                <a:ea typeface="Times New Roman" panose="02020603050405020304" pitchFamily="18" charset="0"/>
                <a:cs typeface="Arial" panose="020B0604020202020204" pitchFamily="34" charset="0"/>
              </a:rPr>
              <a:t>Individuals with an immediate allergic reaction to </a:t>
            </a:r>
            <a:r>
              <a:rPr lang="en-US" dirty="0" err="1">
                <a:effectLst/>
                <a:latin typeface="Arial" panose="020B0604020202020204" pitchFamily="34" charset="0"/>
                <a:ea typeface="Times New Roman" panose="02020603050405020304" pitchFamily="18" charset="0"/>
                <a:cs typeface="Arial" panose="020B0604020202020204" pitchFamily="34" charset="0"/>
              </a:rPr>
              <a:t>benzonase</a:t>
            </a:r>
            <a:r>
              <a:rPr lang="en-US" dirty="0">
                <a:effectLst/>
                <a:latin typeface="Arial" panose="020B0604020202020204" pitchFamily="34" charset="0"/>
                <a:ea typeface="Times New Roman" panose="02020603050405020304" pitchFamily="18" charset="0"/>
                <a:cs typeface="Arial" panose="020B0604020202020204" pitchFamily="34" charset="0"/>
              </a:rPr>
              <a:t>, gentamicin, ciprofloxacin, or egg protein have a precaution to the JYNNEOS and should be counseled on the benefits and risks of vaccination. Vaccination can be delayed for an allergist/immunologist consultation, but the impact of delaying vaccination should be considered.  If a person with a </a:t>
            </a:r>
            <a:r>
              <a:rPr lang="en-US" dirty="0" err="1">
                <a:effectLst/>
                <a:latin typeface="Arial" panose="020B0604020202020204" pitchFamily="34" charset="0"/>
                <a:ea typeface="Times New Roman" panose="02020603050405020304" pitchFamily="18" charset="0"/>
                <a:cs typeface="Arial" panose="020B0604020202020204" pitchFamily="34" charset="0"/>
              </a:rPr>
              <a:t>benzonase</a:t>
            </a:r>
            <a:r>
              <a:rPr lang="en-US" dirty="0">
                <a:effectLst/>
                <a:latin typeface="Arial" panose="020B0604020202020204" pitchFamily="34" charset="0"/>
                <a:ea typeface="Times New Roman" panose="02020603050405020304" pitchFamily="18" charset="0"/>
                <a:cs typeface="Arial" panose="020B0604020202020204" pitchFamily="34" charset="0"/>
              </a:rPr>
              <a:t>, gentamicin, ciprofloxacin, or egg protein allergy is vaccinated, consider observing the person for 30 minutes after vaccination.  </a:t>
            </a:r>
          </a:p>
          <a:p>
            <a:pPr marL="285750" indent="-285750">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Persons with a history of developing keloid scars should receive JYNNEOS subcutaneously and NOT intradermally.</a:t>
            </a:r>
            <a:r>
              <a:rPr lang="en-US" dirty="0">
                <a:effectLst/>
                <a:latin typeface="Arial" panose="020B0604020202020204" pitchFamily="34" charset="0"/>
                <a:ea typeface="Times New Roman" panose="02020603050405020304" pitchFamily="18"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07016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49740"/>
            <a:ext cx="9144000" cy="58477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3200" b="1" kern="0" dirty="0">
                <a:solidFill>
                  <a:srgbClr val="002D73"/>
                </a:solidFill>
                <a:latin typeface="Arial" panose="020B0604020202020204" pitchFamily="34" charset="0"/>
                <a:cs typeface="Arial" panose="020B0604020202020204" pitchFamily="34" charset="0"/>
              </a:rPr>
              <a:t>Patient Education and Consent</a:t>
            </a:r>
            <a:endParaRPr kumimoji="0" lang="en-US" sz="3200" b="1" i="0" strike="noStrike" kern="0" cap="none" spc="0" normalizeH="0" baseline="0" noProof="0" dirty="0">
              <a:ln>
                <a:noFill/>
              </a:ln>
              <a:solidFill>
                <a:srgbClr val="002D73"/>
              </a:solidFill>
              <a:effectLst/>
              <a:uLnTx/>
              <a:uFillTx/>
              <a:latin typeface="Arial" panose="020B0604020202020204" pitchFamily="34" charset="0"/>
              <a:cs typeface="Arial" panose="020B0604020202020204" pitchFamily="34" charset="0"/>
            </a:endParaRPr>
          </a:p>
        </p:txBody>
      </p:sp>
      <p:sp>
        <p:nvSpPr>
          <p:cNvPr id="12" name="TextBox 11"/>
          <p:cNvSpPr txBox="1"/>
          <p:nvPr/>
        </p:nvSpPr>
        <p:spPr>
          <a:xfrm>
            <a:off x="215900" y="820404"/>
            <a:ext cx="8953500" cy="3970318"/>
          </a:xfrm>
          <a:prstGeom prst="rect">
            <a:avLst/>
          </a:prstGeom>
          <a:noFill/>
          <a:ln>
            <a:noFill/>
          </a:ln>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rPr>
              <a:t>Prior to </a:t>
            </a:r>
            <a:r>
              <a:rPr lang="en-US" kern="0" dirty="0">
                <a:latin typeface="Arial" panose="020B0604020202020204" pitchFamily="34" charset="0"/>
                <a:cs typeface="Arial" panose="020B0604020202020204" pitchFamily="34" charset="0"/>
              </a:rPr>
              <a:t>administering the vaccine</a:t>
            </a: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rPr>
              <a:t> several steps must occur</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rPr>
              <a:t>Provide education about the vaccine and either the Vaccine Information Sheet (VIS) or the EUA fact sheet:</a:t>
            </a:r>
          </a:p>
          <a:p>
            <a:pPr marL="800100" lvl="1" indent="-342900">
              <a:buFont typeface="Courier New" panose="02070309020205020404" pitchFamily="49" charset="0"/>
              <a:buChar char="o"/>
              <a:defRPr/>
            </a:pPr>
            <a:r>
              <a:rPr lang="en-US" kern="0" dirty="0">
                <a:latin typeface="Arial" panose="020B0604020202020204" pitchFamily="34" charset="0"/>
                <a:cs typeface="Arial" panose="020B0604020202020204" pitchFamily="34" charset="0"/>
              </a:rPr>
              <a:t>VIS for persons 18 years and older who receive vaccine via subcutaneous injection (e.g. patients with history of keloids)</a:t>
            </a:r>
          </a:p>
          <a:p>
            <a:pPr marL="800100" lvl="1" indent="-342900">
              <a:buFont typeface="Courier New" panose="02070309020205020404" pitchFamily="49" charset="0"/>
              <a:buChar char="o"/>
              <a:defRPr/>
            </a:pP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rPr>
              <a:t>EUA </a:t>
            </a:r>
            <a:r>
              <a:rPr lang="en-US" kern="0" dirty="0">
                <a:latin typeface="Arial" panose="020B0604020202020204" pitchFamily="34" charset="0"/>
                <a:cs typeface="Arial" panose="020B0604020202020204" pitchFamily="34" charset="0"/>
              </a:rPr>
              <a:t>fact sheet for persons 18 years and older who receive vaccine via intradermal injection or children 17 years and younger who receive vaccine via subcutaneous injection</a:t>
            </a:r>
            <a:endPar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rPr>
              <a:t>Obtain consent</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rPr>
              <a:t>Includes but is not limited to:</a:t>
            </a:r>
          </a:p>
          <a:p>
            <a:pPr marL="800100" lvl="1" indent="-342900">
              <a:buFont typeface="Courier New" panose="02070309020205020404" pitchFamily="49" charset="0"/>
              <a:buChar char="o"/>
              <a:defRPr/>
            </a:pP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rPr>
              <a:t>Purpose and procedure must be explained</a:t>
            </a:r>
          </a:p>
          <a:p>
            <a:pPr marL="800100" marR="0" lvl="1" indent="-342900" defTabSz="91440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rPr>
              <a:t>Risks vs. benefits </a:t>
            </a:r>
          </a:p>
          <a:p>
            <a:pPr marL="800100" marR="0" lvl="1" indent="-342900" defTabSz="91440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rPr>
              <a:t>Potential side effects</a:t>
            </a:r>
          </a:p>
          <a:p>
            <a:pPr marL="342900" indent="-342900">
              <a:buFont typeface="Arial" panose="020B0604020202020204" pitchFamily="34" charset="0"/>
              <a:buChar char="•"/>
              <a:defRPr/>
            </a:pPr>
            <a:r>
              <a:rPr lang="en-US" kern="0" dirty="0">
                <a:latin typeface="Arial" panose="020B0604020202020204" pitchFamily="34" charset="0"/>
                <a:cs typeface="Arial" panose="020B0604020202020204" pitchFamily="34" charset="0"/>
              </a:rPr>
              <a:t>This process should occur before each dose in the two-dose series</a:t>
            </a:r>
          </a:p>
        </p:txBody>
      </p:sp>
    </p:spTree>
    <p:extLst>
      <p:ext uri="{BB962C8B-B14F-4D97-AF65-F5344CB8AC3E}">
        <p14:creationId xmlns:p14="http://schemas.microsoft.com/office/powerpoint/2010/main" val="3351517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38150"/>
            <a:ext cx="9144000" cy="6463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3600" b="1" kern="0" dirty="0">
                <a:solidFill>
                  <a:srgbClr val="002D73"/>
                </a:solidFill>
                <a:latin typeface="Arial" panose="020B0604020202020204" pitchFamily="34" charset="0"/>
                <a:cs typeface="Arial" panose="020B0604020202020204" pitchFamily="34" charset="0"/>
              </a:rPr>
              <a:t>Patient Education and Consent (cont.)</a:t>
            </a:r>
            <a:endParaRPr kumimoji="0" lang="en-US" sz="3600" b="1" i="0" strike="noStrike" kern="0" cap="none" spc="0" normalizeH="0" baseline="0" noProof="0" dirty="0">
              <a:ln>
                <a:noFill/>
              </a:ln>
              <a:solidFill>
                <a:srgbClr val="002D73"/>
              </a:solidFill>
              <a:effectLst/>
              <a:uLnTx/>
              <a:uFillTx/>
              <a:latin typeface="Arial" panose="020B0604020202020204" pitchFamily="34" charset="0"/>
              <a:cs typeface="Arial" panose="020B0604020202020204" pitchFamily="34" charset="0"/>
            </a:endParaRPr>
          </a:p>
        </p:txBody>
      </p:sp>
      <p:sp>
        <p:nvSpPr>
          <p:cNvPr id="12" name="TextBox 11"/>
          <p:cNvSpPr txBox="1"/>
          <p:nvPr/>
        </p:nvSpPr>
        <p:spPr>
          <a:xfrm>
            <a:off x="203947" y="1084481"/>
            <a:ext cx="8953500"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646569"/>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646569"/>
              </a:solidFill>
              <a:effectLst/>
              <a:uLnTx/>
              <a:uFillTx/>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250A3D2D-F60B-41D5-A7F1-6A037886C25C}"/>
              </a:ext>
            </a:extLst>
          </p:cNvPr>
          <p:cNvSpPr/>
          <p:nvPr/>
        </p:nvSpPr>
        <p:spPr>
          <a:xfrm>
            <a:off x="381000" y="1200150"/>
            <a:ext cx="8153400" cy="3693319"/>
          </a:xfrm>
          <a:prstGeom prst="rect">
            <a:avLst/>
          </a:prstGeom>
        </p:spPr>
        <p:txBody>
          <a:bodyPr wrap="square">
            <a:spAutoFit/>
          </a:bodyPr>
          <a:lstStyle/>
          <a:p>
            <a:r>
              <a:rPr lang="en-US" b="1" dirty="0">
                <a:latin typeface="Arial" panose="020B0604020202020204" pitchFamily="34" charset="0"/>
                <a:ea typeface="Times New Roman" panose="02020603050405020304" pitchFamily="18" charset="0"/>
              </a:rPr>
              <a:t>Is a written consent form required when administering JYNNEOS Vaccine? </a:t>
            </a:r>
            <a:endParaRPr lang="en-US" dirty="0">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dirty="0">
                <a:latin typeface="Arial" panose="020B0604020202020204" pitchFamily="34" charset="0"/>
                <a:ea typeface="Times New Roman" panose="02020603050405020304" pitchFamily="18" charset="0"/>
              </a:rPr>
              <a:t>There is no specific consent form required</a:t>
            </a:r>
          </a:p>
          <a:p>
            <a:pPr marL="285750" indent="-285750">
              <a:buFont typeface="Arial" panose="020B0604020202020204" pitchFamily="34" charset="0"/>
              <a:buChar char="•"/>
            </a:pPr>
            <a:r>
              <a:rPr lang="en-US" dirty="0">
                <a:latin typeface="Arial" panose="020B0604020202020204" pitchFamily="34" charset="0"/>
                <a:ea typeface="Times New Roman" panose="02020603050405020304" pitchFamily="18" charset="0"/>
              </a:rPr>
              <a:t>However, an informed consent process is required for the patient to understand the risks and benefits of the vaccination and the EUA for patients 17 and younger and those receiving the vaccine via intradermal injection.</a:t>
            </a:r>
          </a:p>
          <a:p>
            <a:pPr marL="285750" indent="-285750">
              <a:buFont typeface="Arial" panose="020B0604020202020204" pitchFamily="34" charset="0"/>
              <a:buChar char="•"/>
            </a:pPr>
            <a:r>
              <a:rPr lang="en-US" dirty="0">
                <a:latin typeface="Arial" panose="020B0604020202020204" pitchFamily="34" charset="0"/>
                <a:ea typeface="Times New Roman" panose="02020603050405020304" pitchFamily="18" charset="0"/>
              </a:rPr>
              <a:t>This may be performed verbally or by using a consent form</a:t>
            </a:r>
          </a:p>
          <a:p>
            <a:pPr marL="285750" indent="-285750">
              <a:buFont typeface="Arial" panose="020B0604020202020204" pitchFamily="34" charset="0"/>
              <a:buChar char="•"/>
            </a:pPr>
            <a:r>
              <a:rPr lang="en-US" dirty="0">
                <a:latin typeface="Arial" panose="020B0604020202020204" pitchFamily="34" charset="0"/>
                <a:ea typeface="Times New Roman" panose="02020603050405020304" pitchFamily="18" charset="0"/>
              </a:rPr>
              <a:t>The NYSDOH has developed </a:t>
            </a:r>
            <a:r>
              <a:rPr lang="en-US" dirty="0">
                <a:latin typeface="Arial" panose="020B0604020202020204" pitchFamily="34" charset="0"/>
                <a:ea typeface="Times New Roman" panose="02020603050405020304" pitchFamily="18" charset="0"/>
                <a:hlinkClick r:id="rId3"/>
              </a:rPr>
              <a:t>a sample consent form </a:t>
            </a:r>
            <a:r>
              <a:rPr lang="en-US" dirty="0">
                <a:latin typeface="Arial" panose="020B0604020202020204" pitchFamily="34" charset="0"/>
                <a:ea typeface="Times New Roman" panose="02020603050405020304" pitchFamily="18" charset="0"/>
              </a:rPr>
              <a:t> and a </a:t>
            </a:r>
            <a:r>
              <a:rPr lang="en-US" dirty="0">
                <a:latin typeface="Arial" panose="020B0604020202020204" pitchFamily="34" charset="0"/>
                <a:ea typeface="Times New Roman" panose="02020603050405020304" pitchFamily="18" charset="0"/>
                <a:hlinkClick r:id="rId4"/>
              </a:rPr>
              <a:t>guide for use of the form </a:t>
            </a:r>
            <a:r>
              <a:rPr lang="en-US" dirty="0">
                <a:latin typeface="Arial" panose="020B0604020202020204" pitchFamily="34" charset="0"/>
                <a:ea typeface="Times New Roman" panose="02020603050405020304" pitchFamily="18" charset="0"/>
              </a:rPr>
              <a:t>for use in health settings should health care providers choose to use a written consent form.</a:t>
            </a:r>
          </a:p>
          <a:p>
            <a:pPr marL="285750" indent="-285750">
              <a:buFont typeface="Arial" panose="020B0604020202020204" pitchFamily="34" charset="0"/>
              <a:buChar char="•"/>
            </a:pPr>
            <a:r>
              <a:rPr lang="en-US" dirty="0">
                <a:latin typeface="Arial" panose="020B0604020202020204" pitchFamily="34" charset="0"/>
                <a:ea typeface="Times New Roman" panose="02020603050405020304" pitchFamily="18" charset="0"/>
              </a:rPr>
              <a:t>The JYNNEOS vaccine </a:t>
            </a:r>
            <a:r>
              <a:rPr lang="en-US" dirty="0">
                <a:latin typeface="Arial" panose="020B0604020202020204" pitchFamily="34" charset="0"/>
                <a:ea typeface="Times New Roman" panose="02020603050405020304" pitchFamily="18" charset="0"/>
                <a:hlinkClick r:id="rId5"/>
              </a:rPr>
              <a:t>VIS</a:t>
            </a:r>
            <a:r>
              <a:rPr lang="en-US" dirty="0">
                <a:latin typeface="Arial" panose="020B0604020202020204" pitchFamily="34" charset="0"/>
                <a:ea typeface="Times New Roman" panose="02020603050405020304" pitchFamily="18" charset="0"/>
              </a:rPr>
              <a:t> or </a:t>
            </a:r>
            <a:r>
              <a:rPr lang="en-US" dirty="0">
                <a:latin typeface="Arial" panose="020B0604020202020204" pitchFamily="34" charset="0"/>
                <a:ea typeface="Times New Roman" panose="02020603050405020304" pitchFamily="18" charset="0"/>
                <a:hlinkClick r:id="rId6"/>
              </a:rPr>
              <a:t>EUA fact sheet for recipients and caregivers </a:t>
            </a:r>
            <a:r>
              <a:rPr lang="en-US" dirty="0">
                <a:latin typeface="Arial" panose="020B0604020202020204" pitchFamily="34" charset="0"/>
                <a:ea typeface="Times New Roman" panose="02020603050405020304" pitchFamily="18" charset="0"/>
              </a:rPr>
              <a:t>will be required to be provided to individuals receiving vaccine.</a:t>
            </a:r>
          </a:p>
        </p:txBody>
      </p:sp>
    </p:spTree>
    <p:extLst>
      <p:ext uri="{BB962C8B-B14F-4D97-AF65-F5344CB8AC3E}">
        <p14:creationId xmlns:p14="http://schemas.microsoft.com/office/powerpoint/2010/main" val="6519251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85750"/>
            <a:ext cx="8686800" cy="523220"/>
          </a:xfrm>
          <a:prstGeom prst="rect">
            <a:avLst/>
          </a:prstGeom>
          <a:noFill/>
          <a:ln>
            <a:noFill/>
          </a:ln>
        </p:spPr>
        <p:txBody>
          <a:bodyPr wrap="square" rtlCol="0">
            <a:spAutoFit/>
          </a:bodyPr>
          <a:lstStyle/>
          <a:p>
            <a:pPr algn="ctr"/>
            <a:r>
              <a:rPr lang="en-US" sz="2800" b="1" dirty="0">
                <a:solidFill>
                  <a:srgbClr val="002D73"/>
                </a:solidFill>
                <a:latin typeface="Arial" panose="020B0604020202020204" pitchFamily="34" charset="0"/>
                <a:cs typeface="Arial" panose="020B0604020202020204" pitchFamily="34" charset="0"/>
              </a:rPr>
              <a:t>Minor Consent</a:t>
            </a:r>
          </a:p>
        </p:txBody>
      </p:sp>
      <p:sp>
        <p:nvSpPr>
          <p:cNvPr id="12" name="TextBox 11"/>
          <p:cNvSpPr txBox="1"/>
          <p:nvPr/>
        </p:nvSpPr>
        <p:spPr>
          <a:xfrm>
            <a:off x="152400" y="808970"/>
            <a:ext cx="8763000" cy="4154984"/>
          </a:xfrm>
          <a:prstGeom prst="rect">
            <a:avLst/>
          </a:prstGeom>
          <a:noFill/>
          <a:ln>
            <a:noFill/>
          </a:ln>
        </p:spPr>
        <p:txBody>
          <a:bodyPr wrap="square" rtlCol="0">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Consent of parent or legal guardian should be obtained for children 17 years and younger</a:t>
            </a: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Exceptions include:</a:t>
            </a:r>
          </a:p>
          <a:p>
            <a:pPr marL="800100" lvl="1" indent="-342900">
              <a:buFont typeface="Courier New" panose="02070309020205020404" pitchFamily="49" charset="0"/>
              <a:buChar char="o"/>
            </a:pPr>
            <a:r>
              <a:rPr lang="en-US" sz="2200" dirty="0">
                <a:latin typeface="Arial" panose="020B0604020202020204" pitchFamily="34" charset="0"/>
                <a:cs typeface="Arial" panose="020B0604020202020204" pitchFamily="34" charset="0"/>
              </a:rPr>
              <a:t>Minor who is a parent</a:t>
            </a:r>
          </a:p>
          <a:p>
            <a:pPr marL="800100" lvl="1" indent="-342900">
              <a:buFont typeface="Courier New" panose="02070309020205020404" pitchFamily="49" charset="0"/>
              <a:buChar char="o"/>
            </a:pPr>
            <a:r>
              <a:rPr lang="en-US" sz="2200" dirty="0">
                <a:latin typeface="Arial" panose="020B0604020202020204" pitchFamily="34" charset="0"/>
                <a:cs typeface="Arial" panose="020B0604020202020204" pitchFamily="34" charset="0"/>
              </a:rPr>
              <a:t>Minor who is married</a:t>
            </a:r>
          </a:p>
          <a:p>
            <a:pPr marL="800100" lvl="1" indent="-342900">
              <a:buFont typeface="Courier New" panose="02070309020205020404" pitchFamily="49" charset="0"/>
              <a:buChar char="o"/>
            </a:pPr>
            <a:r>
              <a:rPr lang="en-US" sz="2200" dirty="0">
                <a:latin typeface="Arial" panose="020B0604020202020204" pitchFamily="34" charset="0"/>
                <a:cs typeface="Arial" panose="020B0604020202020204" pitchFamily="34" charset="0"/>
              </a:rPr>
              <a:t>Minor who is pregnant</a:t>
            </a:r>
          </a:p>
          <a:p>
            <a:pPr marL="800100" lvl="1" indent="-342900">
              <a:buFont typeface="Courier New" panose="02070309020205020404" pitchFamily="49" charset="0"/>
              <a:buChar char="o"/>
            </a:pPr>
            <a:r>
              <a:rPr lang="en-US" sz="2200" dirty="0">
                <a:latin typeface="Arial" panose="020B0604020202020204" pitchFamily="34" charset="0"/>
                <a:cs typeface="Arial" panose="020B0604020202020204" pitchFamily="34" charset="0"/>
              </a:rPr>
              <a:t>Minor who is emancipated</a:t>
            </a: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Emancipated minors:</a:t>
            </a:r>
          </a:p>
          <a:p>
            <a:pPr marL="800100" lvl="1"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Support themselves</a:t>
            </a:r>
          </a:p>
          <a:p>
            <a:pPr marL="800100" lvl="1"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Serve in the armed services</a:t>
            </a:r>
          </a:p>
          <a:p>
            <a:pPr marL="800100" lvl="1"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Parents abandoned them or fail to support them</a:t>
            </a:r>
          </a:p>
          <a:p>
            <a:pPr marL="800100" lvl="1"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Court determines minor has been emancipated</a:t>
            </a:r>
          </a:p>
        </p:txBody>
      </p:sp>
    </p:spTree>
    <p:extLst>
      <p:ext uri="{BB962C8B-B14F-4D97-AF65-F5344CB8AC3E}">
        <p14:creationId xmlns:p14="http://schemas.microsoft.com/office/powerpoint/2010/main" val="36884859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09750"/>
            <a:ext cx="5029200" cy="707886"/>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Adverse Events</a:t>
            </a:r>
          </a:p>
        </p:txBody>
      </p:sp>
    </p:spTree>
    <p:extLst>
      <p:ext uri="{BB962C8B-B14F-4D97-AF65-F5344CB8AC3E}">
        <p14:creationId xmlns:p14="http://schemas.microsoft.com/office/powerpoint/2010/main" val="11913056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53998"/>
          </a:xfrm>
          <a:prstGeom prst="rect">
            <a:avLst/>
          </a:prstGeom>
          <a:noFill/>
          <a:ln>
            <a:noFill/>
          </a:ln>
        </p:spPr>
        <p:txBody>
          <a:bodyPr wrap="square" rtlCol="0">
            <a:spAutoFit/>
          </a:bodyPr>
          <a:lstStyle/>
          <a:p>
            <a:pPr algn="ctr"/>
            <a:r>
              <a:rPr lang="en-US" sz="3000" b="1" dirty="0">
                <a:solidFill>
                  <a:srgbClr val="002D73"/>
                </a:solidFill>
                <a:latin typeface="Arial" panose="020B0604020202020204" pitchFamily="34" charset="0"/>
                <a:cs typeface="Arial" panose="020B0604020202020204" pitchFamily="34" charset="0"/>
              </a:rPr>
              <a:t>JYNNEOS Vaccine Common Adverse Events</a:t>
            </a:r>
          </a:p>
        </p:txBody>
      </p:sp>
      <p:sp>
        <p:nvSpPr>
          <p:cNvPr id="12" name="TextBox 11"/>
          <p:cNvSpPr txBox="1"/>
          <p:nvPr/>
        </p:nvSpPr>
        <p:spPr>
          <a:xfrm>
            <a:off x="152400" y="1123950"/>
            <a:ext cx="8763000" cy="3785652"/>
          </a:xfrm>
          <a:prstGeom prst="rect">
            <a:avLst/>
          </a:prstGeom>
          <a:noFill/>
          <a:ln>
            <a:noFill/>
          </a:ln>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Pain, redness, swelling and induration at injection site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Muscle pain</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Headache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Fatigue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Nausea</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Chills</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Fever</a:t>
            </a:r>
          </a:p>
          <a:p>
            <a:endParaRPr lang="en-US" sz="24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For more details on adverse reactions for JYNNEOS vaccine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please refer to the </a:t>
            </a:r>
            <a:r>
              <a:rPr lang="en-US" sz="2000" dirty="0">
                <a:latin typeface="Arial" panose="020B0604020202020204" pitchFamily="34" charset="0"/>
                <a:cs typeface="Arial" panose="020B0604020202020204" pitchFamily="34" charset="0"/>
                <a:hlinkClick r:id="rId2"/>
              </a:rPr>
              <a:t>FDA EUA Fact Sheet for providers.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1367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61950"/>
            <a:ext cx="91440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2D73"/>
                </a:solidFill>
                <a:effectLst/>
                <a:uLnTx/>
                <a:uFillTx/>
                <a:latin typeface="Arial" panose="020B0604020202020204" pitchFamily="34" charset="0"/>
                <a:ea typeface="+mn-ea"/>
                <a:cs typeface="Arial" panose="020B0604020202020204" pitchFamily="34" charset="0"/>
              </a:rPr>
              <a:t>Syncope after Vaccination</a:t>
            </a:r>
          </a:p>
        </p:txBody>
      </p:sp>
      <p:sp>
        <p:nvSpPr>
          <p:cNvPr id="3" name="TextBox 2"/>
          <p:cNvSpPr txBox="1"/>
          <p:nvPr/>
        </p:nvSpPr>
        <p:spPr>
          <a:xfrm>
            <a:off x="381000" y="1080378"/>
            <a:ext cx="8077201" cy="390876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Fainting can happen after many types of vaccinations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Injury as a result of syncope is a significant concern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Falls due to fainting can be prevented by having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   the patient sit or lie down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Patients who faint after vaccination generally recover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   within a few minutes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Patients should be observed following vaccination for the appropriate timeframes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hlinkClick r:id="rId3"/>
              </a:rPr>
              <a:t>https://www.cdc.gov/vaccinesafety/concerns/fainting.html</a:t>
            </a:r>
            <a:endParaRPr kumimoji="0" lang="en-US" sz="2400" b="0" i="0" u="none" strike="noStrike" kern="0" cap="none" spc="0" normalizeH="0" baseline="0" noProof="0">
              <a:ln>
                <a:noFill/>
              </a:ln>
              <a:solidFill>
                <a:srgbClr val="646569"/>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655792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94654"/>
            <a:ext cx="9144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002D73"/>
                </a:solidFill>
                <a:effectLst/>
                <a:uLnTx/>
                <a:uFillTx/>
                <a:latin typeface="Arial" panose="020B0604020202020204" pitchFamily="34" charset="0"/>
                <a:ea typeface="+mn-ea"/>
                <a:cs typeface="Arial" panose="020B0604020202020204" pitchFamily="34" charset="0"/>
              </a:rPr>
              <a:t>Anaphylaxis</a:t>
            </a:r>
          </a:p>
        </p:txBody>
      </p:sp>
      <p:sp>
        <p:nvSpPr>
          <p:cNvPr id="3" name="TextBox 2"/>
          <p:cNvSpPr txBox="1"/>
          <p:nvPr/>
        </p:nvSpPr>
        <p:spPr>
          <a:xfrm>
            <a:off x="152400" y="940985"/>
            <a:ext cx="8915400" cy="3323987"/>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JYNNEOS vaccine standing orders should address anaphylaxis</a:t>
            </a:r>
            <a:r>
              <a:rPr kumimoji="0" lang="en-US"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and appropriate medical treatment used to manage immediate allergic reactions must be immediately available in the event an acute anaphylactic reaction occurs following administration of vaccine.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Vaccine providers should observe patients after vaccination to monitor for the occurrence of immediate adverse reactions:</a:t>
            </a:r>
          </a:p>
          <a:p>
            <a:pPr marL="742950" lvl="1" indent="-285750">
              <a:buFont typeface="Courier New" panose="02070309020205020404" pitchFamily="49" charset="0"/>
              <a:buChar char="o"/>
              <a:defRPr/>
            </a:pPr>
            <a:r>
              <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Persons with history of a severe allergic reaction to gentamycin, ciprofloxacin, or chicken/egg protein can be vaccinated but providers should consider observing for 30 minutes post-vaccination</a:t>
            </a:r>
            <a:endParaRPr lang="en-US" dirty="0">
              <a:solidFill>
                <a:srgbClr val="FF0000"/>
              </a:solidFill>
              <a:latin typeface="Arial" panose="020B0604020202020204" pitchFamily="34" charset="0"/>
              <a:cs typeface="Arial" panose="020B0604020202020204" pitchFamily="34" charset="0"/>
            </a:endParaRPr>
          </a:p>
          <a:p>
            <a:pPr marL="742950" lvl="1" indent="-285750">
              <a:buFont typeface="Courier New" panose="02070309020205020404" pitchFamily="49" charset="0"/>
              <a:buChar char="o"/>
              <a:defRPr/>
            </a:pPr>
            <a:r>
              <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All other persons: consider observing for 15 minutes for signs of adverse reactions and/or syncope</a:t>
            </a:r>
            <a:endParaRPr kumimoji="0" lang="en-US"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99B6EE9A-5C64-4FC9-921C-A965453E3A00}"/>
              </a:ext>
            </a:extLst>
          </p:cNvPr>
          <p:cNvSpPr txBox="1"/>
          <p:nvPr/>
        </p:nvSpPr>
        <p:spPr>
          <a:xfrm>
            <a:off x="381000" y="4725735"/>
            <a:ext cx="640080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3"/>
              </a:rPr>
              <a:t>https://www.cdc.gov/poxvirus/monkeypox/interim-considerations/jynneos-vaccine.html#interim</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783390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62" y="297722"/>
            <a:ext cx="9144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a:ln>
                  <a:noFill/>
                </a:ln>
                <a:solidFill>
                  <a:srgbClr val="002D73"/>
                </a:solidFill>
                <a:effectLst/>
                <a:uLnTx/>
                <a:uFillTx/>
                <a:latin typeface="Arial" panose="020B0604020202020204" pitchFamily="34" charset="0"/>
                <a:ea typeface="+mn-ea"/>
                <a:cs typeface="Arial" panose="020B0604020202020204" pitchFamily="34" charset="0"/>
              </a:rPr>
              <a:t>Early Recognition of Anaphylaxis</a:t>
            </a:r>
          </a:p>
        </p:txBody>
      </p:sp>
      <p:sp>
        <p:nvSpPr>
          <p:cNvPr id="5" name="Rectangle 4">
            <a:extLst>
              <a:ext uri="{FF2B5EF4-FFF2-40B4-BE49-F238E27FC236}">
                <a16:creationId xmlns:a16="http://schemas.microsoft.com/office/drawing/2014/main" id="{AE3BB766-C813-4B9C-9687-27B495DA1351}"/>
              </a:ext>
            </a:extLst>
          </p:cNvPr>
          <p:cNvSpPr/>
          <p:nvPr/>
        </p:nvSpPr>
        <p:spPr>
          <a:xfrm>
            <a:off x="242047" y="944053"/>
            <a:ext cx="8659906" cy="4001095"/>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Signs and Symptoms: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Respiratory</a:t>
            </a:r>
            <a:r>
              <a:rPr kumimoji="0" lang="en-US" sz="1200" b="0"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(sensation of throat closing, stridor (high-pitched sound while breathing), shortness of breath, wheeze, cough)</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Gastrointestinal</a:t>
            </a:r>
            <a:r>
              <a:rPr kumimoji="0" lang="en-US" sz="1200" b="0"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(nausea, vomiting, diarrhea, abdominal pain)</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Cardiovascular</a:t>
            </a:r>
            <a:r>
              <a:rPr kumimoji="0" lang="en-US" sz="1200" b="0"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(dizziness, fainting, tachycardia (abnormally fast heart rate), hypotension (abnormally low blood pressure)</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Skin/mucosal </a:t>
            </a:r>
            <a:r>
              <a:rPr kumimoji="0" lang="en-US" sz="1200" b="0"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(generalized hives, itching, or swelling of lips, face, throat)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Early signs of anaphylaxis can resemble a mild allergic reaction, and it is often difficult to predict whether initial, mild symptoms will progress to become an anaphylactic reaction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In addition, not all symptoms listed above are necessarily present during anaphylaxis, and not all patients have skin reactions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Symptoms are considered generalized if there are generalized hives and/or more than one body system is involved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If a patient develops itching and swelling confined to the injection site, the patient should be observed closely for the development of generalized symptoms (beyond the recommended observation periods, if necessary)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If symptoms are generalized, </a:t>
            </a:r>
            <a:r>
              <a:rPr kumimoji="0" lang="en-US" sz="14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or involve only one body system but are serious or life-threatening, </a:t>
            </a:r>
            <a:r>
              <a:rPr kumimoji="0" lang="en-US" sz="1400" b="0"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epinephrine should be administered as soon as possible, and emergency medical                         services should be sought</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596221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9612" y="230247"/>
            <a:ext cx="91440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a:ln>
                  <a:noFill/>
                </a:ln>
                <a:solidFill>
                  <a:srgbClr val="002D73"/>
                </a:solidFill>
                <a:effectLst/>
                <a:uLnTx/>
                <a:uFillTx/>
                <a:latin typeface="Arial" panose="020B0604020202020204" pitchFamily="34" charset="0"/>
                <a:ea typeface="+mn-ea"/>
                <a:cs typeface="Arial" panose="020B0604020202020204" pitchFamily="34" charset="0"/>
              </a:rPr>
              <a:t>Anaphylaxis Management</a:t>
            </a:r>
          </a:p>
        </p:txBody>
      </p:sp>
      <p:sp>
        <p:nvSpPr>
          <p:cNvPr id="7" name="Rectangle 6">
            <a:extLst>
              <a:ext uri="{FF2B5EF4-FFF2-40B4-BE49-F238E27FC236}">
                <a16:creationId xmlns:a16="http://schemas.microsoft.com/office/drawing/2014/main" id="{15880098-5A24-46A7-9D2B-7F9BCBF0F503}"/>
              </a:ext>
            </a:extLst>
          </p:cNvPr>
          <p:cNvSpPr/>
          <p:nvPr/>
        </p:nvSpPr>
        <p:spPr>
          <a:xfrm>
            <a:off x="883023" y="4866501"/>
            <a:ext cx="6418729"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3"/>
              </a:rPr>
              <a:t>https://www.cdc.gov/vaccines/hcp/acip-recs/general-recs/adverse-reactions.html</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3" name="Rectangle 2">
            <a:extLst>
              <a:ext uri="{FF2B5EF4-FFF2-40B4-BE49-F238E27FC236}">
                <a16:creationId xmlns:a16="http://schemas.microsoft.com/office/drawing/2014/main" id="{1B36A472-F0EA-407D-A746-2725386174BF}"/>
              </a:ext>
            </a:extLst>
          </p:cNvPr>
          <p:cNvSpPr/>
          <p:nvPr/>
        </p:nvSpPr>
        <p:spPr>
          <a:xfrm>
            <a:off x="228601" y="938133"/>
            <a:ext cx="8305800" cy="378565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Management of anaphylaxis at a monkeypox vaccination site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anaphylaxis is suspected, take the following steps: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Rapidly assess airway, breathing, circulation, and mentation (mental activity).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Call for emergency medical services.</a:t>
            </a:r>
            <a:r>
              <a:rPr kumimoji="0" lang="en-US" sz="1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Place the patient in a supine position (face up), with feet elevated, unless upper airway obstruction is present, or the patient is vomiting.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Epinephrine (1 mg/ml aqueous solution [1:1000 dilution]) is the first-line treatment for anaphylaxis and should be administered immediately.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adults, administer a 0.3 mg intramuscular dose using a premeasured or prefilled syringe, or an autoinjector in the mid-outer thigh.</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maximum adult dose is 0.5 mg per dose.</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Epinephrine dose may be repeated every 5-15 minutes (or earlier) as needed to control symptoms while waiting for emergency medical services.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Because of the acute, life-threatening nature of anaphylaxis, there are no contraindications to epinephrine administration.</a:t>
            </a:r>
          </a:p>
        </p:txBody>
      </p:sp>
    </p:spTree>
    <p:extLst>
      <p:ext uri="{BB962C8B-B14F-4D97-AF65-F5344CB8AC3E}">
        <p14:creationId xmlns:p14="http://schemas.microsoft.com/office/powerpoint/2010/main" val="1545904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pPr algn="ctr"/>
            <a:r>
              <a:rPr lang="en-US" sz="3200" b="1" dirty="0">
                <a:solidFill>
                  <a:srgbClr val="002D73"/>
                </a:solidFill>
                <a:latin typeface="Arial" panose="020B0604020202020204" pitchFamily="34" charset="0"/>
                <a:cs typeface="Arial" panose="020B0604020202020204" pitchFamily="34" charset="0"/>
              </a:rPr>
              <a:t>Agenda</a:t>
            </a:r>
          </a:p>
        </p:txBody>
      </p:sp>
      <p:sp>
        <p:nvSpPr>
          <p:cNvPr id="12" name="TextBox 11"/>
          <p:cNvSpPr txBox="1"/>
          <p:nvPr/>
        </p:nvSpPr>
        <p:spPr>
          <a:xfrm>
            <a:off x="152400" y="1352550"/>
            <a:ext cx="8763000" cy="2308324"/>
          </a:xfrm>
          <a:prstGeom prst="rect">
            <a:avLst/>
          </a:prstGeom>
          <a:noFill/>
          <a:ln>
            <a:noFill/>
          </a:ln>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Background</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Preparation and Administration</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Storage and Handling</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Patient Screening, Education, and Consent</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Adverse Events</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Documentation</a:t>
            </a:r>
          </a:p>
        </p:txBody>
      </p:sp>
      <p:sp>
        <p:nvSpPr>
          <p:cNvPr id="3" name="TextBox 2">
            <a:extLst>
              <a:ext uri="{FF2B5EF4-FFF2-40B4-BE49-F238E27FC236}">
                <a16:creationId xmlns:a16="http://schemas.microsoft.com/office/drawing/2014/main" id="{182587E4-BDC2-8190-6D54-987CAA3E49B7}"/>
              </a:ext>
            </a:extLst>
          </p:cNvPr>
          <p:cNvSpPr txBox="1"/>
          <p:nvPr/>
        </p:nvSpPr>
        <p:spPr>
          <a:xfrm>
            <a:off x="2286000" y="2239412"/>
            <a:ext cx="4572000" cy="369332"/>
          </a:xfrm>
          <a:prstGeom prst="rect">
            <a:avLst/>
          </a:prstGeom>
          <a:noFill/>
        </p:spPr>
        <p:txBody>
          <a:bodyPr wrap="square">
            <a:spAutoFit/>
          </a:bodyPr>
          <a:lstStyle/>
          <a:p>
            <a:endParaRPr lang="en-US" dirty="0"/>
          </a:p>
        </p:txBody>
      </p:sp>
    </p:spTree>
    <p:extLst>
      <p:ext uri="{BB962C8B-B14F-4D97-AF65-F5344CB8AC3E}">
        <p14:creationId xmlns:p14="http://schemas.microsoft.com/office/powerpoint/2010/main" val="27314079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a:extLst>
              <a:ext uri="{FF2B5EF4-FFF2-40B4-BE49-F238E27FC236}">
                <a16:creationId xmlns:a16="http://schemas.microsoft.com/office/drawing/2014/main" id="{75E2E203-D53A-4A1F-B62E-4C5B66006938}"/>
              </a:ext>
            </a:extLst>
          </p:cNvPr>
          <p:cNvSpPr>
            <a:spLocks noGrp="1" noChangeArrowheads="1"/>
          </p:cNvSpPr>
          <p:nvPr>
            <p:ph type="title"/>
          </p:nvPr>
        </p:nvSpPr>
        <p:spPr>
          <a:xfrm>
            <a:off x="1371600" y="438150"/>
            <a:ext cx="6169819" cy="708422"/>
          </a:xfrm>
        </p:spPr>
        <p:txBody>
          <a:bodyPr>
            <a:normAutofit/>
          </a:bodyPr>
          <a:lstStyle/>
          <a:p>
            <a:pPr eaLnBrk="1" hangingPunct="1">
              <a:defRPr/>
            </a:pPr>
            <a:r>
              <a:rPr lang="en-US" altLang="en-US" sz="3200" b="1" dirty="0">
                <a:solidFill>
                  <a:srgbClr val="002D73"/>
                </a:solidFill>
                <a:latin typeface="Arial" panose="020B0604020202020204" pitchFamily="34" charset="0"/>
                <a:cs typeface="Arial" panose="020B0604020202020204" pitchFamily="34" charset="0"/>
              </a:rPr>
              <a:t>Anaphylaxis Protocols</a:t>
            </a:r>
          </a:p>
        </p:txBody>
      </p:sp>
      <p:sp>
        <p:nvSpPr>
          <p:cNvPr id="355331" name="Rectangle 3">
            <a:extLst>
              <a:ext uri="{FF2B5EF4-FFF2-40B4-BE49-F238E27FC236}">
                <a16:creationId xmlns:a16="http://schemas.microsoft.com/office/drawing/2014/main" id="{CD801FEA-DFFA-4D95-86C9-D6F1A37225CC}"/>
              </a:ext>
            </a:extLst>
          </p:cNvPr>
          <p:cNvSpPr>
            <a:spLocks noGrp="1" noChangeArrowheads="1"/>
          </p:cNvSpPr>
          <p:nvPr>
            <p:ph type="body" idx="1"/>
          </p:nvPr>
        </p:nvSpPr>
        <p:spPr>
          <a:xfrm>
            <a:off x="570309" y="1146572"/>
            <a:ext cx="7772400" cy="3393281"/>
          </a:xfrm>
        </p:spPr>
        <p:txBody>
          <a:bodyPr>
            <a:normAutofit fontScale="70000" lnSpcReduction="20000"/>
          </a:bodyPr>
          <a:lstStyle/>
          <a:p>
            <a:pPr>
              <a:spcAft>
                <a:spcPts val="600"/>
              </a:spcAft>
            </a:pPr>
            <a:r>
              <a:rPr lang="en-US" sz="3400" dirty="0"/>
              <a:t>All sites administering vaccines must have treatment and supplies used to manage anaphylaxis immediately available in the event an acute anaphylactic reaction occurs following vaccine administration. </a:t>
            </a:r>
          </a:p>
          <a:p>
            <a:pPr>
              <a:spcAft>
                <a:spcPts val="600"/>
              </a:spcAft>
            </a:pPr>
            <a:r>
              <a:rPr lang="en-US" sz="3400" dirty="0"/>
              <a:t>The vaccinator must be familiar with the anaphylaxis protocols where they work.</a:t>
            </a:r>
          </a:p>
          <a:p>
            <a:pPr>
              <a:spcAft>
                <a:spcPts val="600"/>
              </a:spcAft>
            </a:pPr>
            <a:r>
              <a:rPr lang="en-US" sz="3400" dirty="0"/>
              <a:t>For more information about anaphylaxis management please see the </a:t>
            </a:r>
            <a:r>
              <a:rPr lang="en-US" sz="3400" dirty="0">
                <a:hlinkClick r:id="rId3"/>
              </a:rPr>
              <a:t>CDC’s Preventing and Managing Adverse Reactions</a:t>
            </a:r>
            <a:endParaRPr lang="en-US" sz="3400" dirty="0"/>
          </a:p>
          <a:p>
            <a:endParaRPr lang="en-US" dirty="0"/>
          </a:p>
          <a:p>
            <a:endParaRPr lang="en-US" dirty="0"/>
          </a:p>
        </p:txBody>
      </p:sp>
    </p:spTree>
    <p:extLst>
      <p:ext uri="{BB962C8B-B14F-4D97-AF65-F5344CB8AC3E}">
        <p14:creationId xmlns:p14="http://schemas.microsoft.com/office/powerpoint/2010/main" val="1306594362"/>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 y="281297"/>
            <a:ext cx="8686800" cy="461665"/>
          </a:xfrm>
          <a:prstGeom prst="rect">
            <a:avLst/>
          </a:prstGeom>
          <a:noFill/>
          <a:ln>
            <a:noFill/>
          </a:ln>
        </p:spPr>
        <p:txBody>
          <a:bodyPr wrap="square" rtlCol="0">
            <a:spAutoFit/>
          </a:bodyPr>
          <a:lstStyle/>
          <a:p>
            <a:pPr algn="ctr"/>
            <a:r>
              <a:rPr lang="en-US" sz="2400" b="1" dirty="0">
                <a:solidFill>
                  <a:srgbClr val="002D73"/>
                </a:solidFill>
                <a:latin typeface="Arial" panose="020B0604020202020204" pitchFamily="34" charset="0"/>
                <a:cs typeface="Arial" panose="020B0604020202020204" pitchFamily="34" charset="0"/>
              </a:rPr>
              <a:t>Administration Errors and Deviations</a:t>
            </a:r>
          </a:p>
        </p:txBody>
      </p:sp>
      <p:sp>
        <p:nvSpPr>
          <p:cNvPr id="12" name="TextBox 11"/>
          <p:cNvSpPr txBox="1"/>
          <p:nvPr/>
        </p:nvSpPr>
        <p:spPr>
          <a:xfrm>
            <a:off x="22578" y="679358"/>
            <a:ext cx="9121422" cy="4247317"/>
          </a:xfrm>
          <a:prstGeom prst="rect">
            <a:avLst/>
          </a:prstGeom>
          <a:noFill/>
          <a:ln>
            <a:noFill/>
          </a:ln>
        </p:spPr>
        <p:txBody>
          <a:bodyPr wrap="square" rtlCol="0">
            <a:spAutoFit/>
          </a:bodyPr>
          <a:lstStyle/>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hlinkClick r:id="rId2"/>
              </a:rPr>
              <a:t>CDC guidance for administration errors and deviations</a:t>
            </a:r>
            <a:endParaRPr lang="en-US" dirty="0">
              <a:latin typeface="Arial" panose="020B0604020202020204" pitchFamily="34" charset="0"/>
              <a:cs typeface="Arial" panose="020B0604020202020204" pitchFamily="34" charset="0"/>
            </a:endParaRPr>
          </a:p>
          <a:p>
            <a:pPr marL="800100" lvl="1" indent="-342900">
              <a:buFont typeface="Courier New" panose="02070309020205020404" pitchFamily="49" charset="0"/>
              <a:buChar char="o"/>
            </a:pPr>
            <a:r>
              <a:rPr lang="en-US" dirty="0">
                <a:latin typeface="Arial" panose="020B0604020202020204" pitchFamily="34" charset="0"/>
                <a:cs typeface="Arial" panose="020B0604020202020204" pitchFamily="34" charset="0"/>
              </a:rPr>
              <a:t>Incorrect site: do not repeat dose but inform patient of increased potential for local and systems reactions.</a:t>
            </a:r>
          </a:p>
          <a:p>
            <a:pPr marL="800100" lvl="1" indent="-342900">
              <a:buFont typeface="Courier New" panose="02070309020205020404" pitchFamily="49" charset="0"/>
              <a:buChar char="o"/>
            </a:pPr>
            <a:r>
              <a:rPr lang="en-US" dirty="0">
                <a:latin typeface="Arial" panose="020B0604020202020204" pitchFamily="34" charset="0"/>
                <a:cs typeface="Arial" panose="020B0604020202020204" pitchFamily="34" charset="0"/>
              </a:rPr>
              <a:t>Incorrect route resulting in lower than authorized dose (e.g., 0.1mL administered SQ, or no visible “wheal” formed): repeat dose immediately at least 2 inches from the site administered in error.</a:t>
            </a:r>
          </a:p>
          <a:p>
            <a:pPr marL="800100" lvl="1" indent="-342900">
              <a:buFont typeface="Courier New" panose="02070309020205020404" pitchFamily="49" charset="0"/>
              <a:buChar char="o"/>
            </a:pPr>
            <a:r>
              <a:rPr lang="en-US" dirty="0">
                <a:latin typeface="Arial" panose="020B0604020202020204" pitchFamily="34" charset="0"/>
                <a:cs typeface="Arial" panose="020B0604020202020204" pitchFamily="34" charset="0"/>
              </a:rPr>
              <a:t>Other incorrect route (e.g., intramuscular): do not repeat dose but inform recipient of the potential for local and systemic adverse reactions.</a:t>
            </a:r>
          </a:p>
          <a:p>
            <a:pPr marL="800100" lvl="1" indent="-342900">
              <a:buFont typeface="Courier New" panose="02070309020205020404" pitchFamily="49" charset="0"/>
              <a:buChar char="o"/>
            </a:pPr>
            <a:r>
              <a:rPr lang="en-US" dirty="0">
                <a:latin typeface="Arial" panose="020B0604020202020204" pitchFamily="34" charset="0"/>
                <a:cs typeface="Arial" panose="020B0604020202020204" pitchFamily="34" charset="0"/>
              </a:rPr>
              <a:t>Dosage error resulting in higher than authorized dose (e.g., &gt;0.1 mL administered intradermally): Do not repeat dose, inform recipient of potential for local and systemic adverse reactions.</a:t>
            </a:r>
          </a:p>
          <a:p>
            <a:pPr marL="800100" lvl="1" indent="-342900">
              <a:buFont typeface="Courier New" panose="02070309020205020404" pitchFamily="49" charset="0"/>
              <a:buChar char="o"/>
            </a:pPr>
            <a:r>
              <a:rPr lang="en-US" dirty="0">
                <a:latin typeface="Arial" panose="020B0604020202020204" pitchFamily="34" charset="0"/>
                <a:cs typeface="Arial" panose="020B0604020202020204" pitchFamily="34" charset="0"/>
              </a:rPr>
              <a:t>Dosage error resulting lower than authorized dose (e.g., recipient pulled away, syringed leaked, 0.1 mL administered subcutaneously): Repeat the dose immediately at least 2 inches from the site administered in error.</a:t>
            </a:r>
          </a:p>
          <a:p>
            <a:pPr marL="800100" lvl="1" indent="-342900">
              <a:buFont typeface="Courier New" panose="02070309020205020404" pitchFamily="49" charset="0"/>
              <a:buChar char="o"/>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62464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 y="361950"/>
            <a:ext cx="8686800" cy="461665"/>
          </a:xfrm>
          <a:prstGeom prst="rect">
            <a:avLst/>
          </a:prstGeom>
          <a:noFill/>
          <a:ln>
            <a:noFill/>
          </a:ln>
        </p:spPr>
        <p:txBody>
          <a:bodyPr wrap="square" rtlCol="0">
            <a:spAutoFit/>
          </a:bodyPr>
          <a:lstStyle/>
          <a:p>
            <a:pPr algn="ctr"/>
            <a:r>
              <a:rPr lang="en-US" sz="2400" b="1" dirty="0">
                <a:solidFill>
                  <a:srgbClr val="002D73"/>
                </a:solidFill>
                <a:latin typeface="Arial" panose="020B0604020202020204" pitchFamily="34" charset="0"/>
                <a:cs typeface="Arial" panose="020B0604020202020204" pitchFamily="34" charset="0"/>
              </a:rPr>
              <a:t>Administration Errors and Deviations continued</a:t>
            </a:r>
          </a:p>
        </p:txBody>
      </p:sp>
      <p:sp>
        <p:nvSpPr>
          <p:cNvPr id="12" name="TextBox 11"/>
          <p:cNvSpPr txBox="1"/>
          <p:nvPr/>
        </p:nvSpPr>
        <p:spPr>
          <a:xfrm>
            <a:off x="190500" y="971550"/>
            <a:ext cx="8763000" cy="3970318"/>
          </a:xfrm>
          <a:prstGeom prst="rect">
            <a:avLst/>
          </a:prstGeom>
          <a:noFill/>
          <a:ln>
            <a:noFill/>
          </a:ln>
        </p:spPr>
        <p:txBody>
          <a:bodyPr wrap="square" rtlCol="0">
            <a:spAutoFit/>
          </a:bodyPr>
          <a:lstStyle/>
          <a:p>
            <a:pPr marL="800100" lvl="1" indent="-342900">
              <a:buFont typeface="Courier New" panose="02070309020205020404" pitchFamily="49" charset="0"/>
              <a:buChar char="o"/>
            </a:pPr>
            <a:r>
              <a:rPr lang="en-US" dirty="0">
                <a:latin typeface="Arial" panose="020B0604020202020204" pitchFamily="34" charset="0"/>
                <a:cs typeface="Arial" panose="020B0604020202020204" pitchFamily="34" charset="0"/>
              </a:rPr>
              <a:t>Interval between doses less than authorized: repeat dose at least 28 days after the dose administered in error if the person is immunocompromised.  Otherwise, do not repeat dose.</a:t>
            </a:r>
          </a:p>
          <a:p>
            <a:pPr marL="800100" lvl="1" indent="-342900">
              <a:buFont typeface="Courier New" panose="02070309020205020404" pitchFamily="49" charset="0"/>
              <a:buChar char="o"/>
            </a:pPr>
            <a:r>
              <a:rPr lang="en-US" dirty="0">
                <a:latin typeface="Arial" panose="020B0604020202020204" pitchFamily="34" charset="0"/>
                <a:cs typeface="Arial" panose="020B0604020202020204" pitchFamily="34" charset="0"/>
              </a:rPr>
              <a:t>Interval between first and second greater than recommended interval: Do not restart series.  Administer second dose as soon as possible.  There is no maximum interval.</a:t>
            </a:r>
          </a:p>
          <a:p>
            <a:pPr marL="800100" lvl="1" indent="-342900">
              <a:buFont typeface="Courier New" panose="02070309020205020404" pitchFamily="49" charset="0"/>
              <a:buChar char="o"/>
            </a:pPr>
            <a:r>
              <a:rPr lang="en-US" dirty="0">
                <a:latin typeface="Arial" panose="020B0604020202020204" pitchFamily="34" charset="0"/>
                <a:cs typeface="Arial" panose="020B0604020202020204" pitchFamily="34" charset="0"/>
              </a:rPr>
              <a:t>Dose administered after improper storage and handling (e.g. temperature excursion): Contact manufacturer for stability information.  If the manufacturer does not have data to support the stability of the vaccine given the error, repeat the dose immediately (no minimum interval).</a:t>
            </a:r>
          </a:p>
          <a:p>
            <a:pPr marL="800100" lvl="1" indent="-342900">
              <a:buFont typeface="Courier New" panose="02070309020205020404" pitchFamily="49" charset="0"/>
              <a:buChar char="o"/>
            </a:pPr>
            <a:r>
              <a:rPr lang="en-US" dirty="0">
                <a:latin typeface="Arial" panose="020B0604020202020204" pitchFamily="34" charset="0"/>
                <a:cs typeface="Arial" panose="020B0604020202020204" pitchFamily="34" charset="0"/>
              </a:rPr>
              <a:t>Dose administered past the expiration or beyond use date: Contact manufacturer for stability information.  If the manufacturer does not have data to support the stability of the vaccine given the error, repeat the dose immediately (no minimum interval).</a:t>
            </a:r>
          </a:p>
        </p:txBody>
      </p:sp>
    </p:spTree>
    <p:extLst>
      <p:ext uri="{BB962C8B-B14F-4D97-AF65-F5344CB8AC3E}">
        <p14:creationId xmlns:p14="http://schemas.microsoft.com/office/powerpoint/2010/main" val="18193940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5467" y="285750"/>
            <a:ext cx="8686800" cy="1077218"/>
          </a:xfrm>
          <a:prstGeom prst="rect">
            <a:avLst/>
          </a:prstGeom>
          <a:noFill/>
          <a:ln>
            <a:noFill/>
          </a:ln>
        </p:spPr>
        <p:txBody>
          <a:bodyPr wrap="square" rtlCol="0">
            <a:spAutoFit/>
          </a:bodyPr>
          <a:lstStyle/>
          <a:p>
            <a:pPr algn="ctr"/>
            <a:r>
              <a:rPr lang="en-US" sz="3200" b="1" dirty="0">
                <a:solidFill>
                  <a:srgbClr val="002D73"/>
                </a:solidFill>
                <a:latin typeface="Arial" panose="020B0604020202020204" pitchFamily="34" charset="0"/>
                <a:cs typeface="Arial" panose="020B0604020202020204" pitchFamily="34" charset="0"/>
              </a:rPr>
              <a:t>Vaccine Adverse Event Reporting System (VAERS)</a:t>
            </a:r>
          </a:p>
        </p:txBody>
      </p:sp>
      <p:sp>
        <p:nvSpPr>
          <p:cNvPr id="12" name="TextBox 11"/>
          <p:cNvSpPr txBox="1"/>
          <p:nvPr/>
        </p:nvSpPr>
        <p:spPr>
          <a:xfrm>
            <a:off x="76200" y="1428750"/>
            <a:ext cx="8915399" cy="2800767"/>
          </a:xfrm>
          <a:prstGeom prst="rect">
            <a:avLst/>
          </a:prstGeom>
          <a:noFill/>
          <a:ln>
            <a:noFill/>
          </a:ln>
        </p:spPr>
        <p:txBody>
          <a:bodyPr wrap="square" rtlCol="0">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Mandatory reporting of the following adverse events after JYNNEOS vaccination:</a:t>
            </a:r>
          </a:p>
          <a:p>
            <a:pPr marL="800100" lvl="1" indent="-342900">
              <a:buFont typeface="Courier New" panose="02070309020205020404" pitchFamily="49" charset="0"/>
              <a:buChar char="o"/>
            </a:pPr>
            <a:r>
              <a:rPr lang="en-US" sz="2200" dirty="0">
                <a:latin typeface="Arial" panose="020B0604020202020204" pitchFamily="34" charset="0"/>
                <a:cs typeface="Arial" panose="020B0604020202020204" pitchFamily="34" charset="0"/>
              </a:rPr>
              <a:t>Vaccine administration errors whether or not it resulted in an adverse event</a:t>
            </a:r>
          </a:p>
          <a:p>
            <a:pPr marL="800100" lvl="1" indent="-342900">
              <a:buFont typeface="Courier New" panose="02070309020205020404" pitchFamily="49" charset="0"/>
              <a:buChar char="o"/>
            </a:pPr>
            <a:r>
              <a:rPr lang="en-US" sz="2200" dirty="0">
                <a:latin typeface="Arial" panose="020B0604020202020204" pitchFamily="34" charset="0"/>
                <a:cs typeface="Arial" panose="020B0604020202020204" pitchFamily="34" charset="0"/>
              </a:rPr>
              <a:t>Serious adverse events (irrespective of attribution to vaccination). List of serious events is provided on the next slide.</a:t>
            </a:r>
          </a:p>
          <a:p>
            <a:pPr marL="800100" lvl="1" indent="-342900">
              <a:buFont typeface="Courier New" panose="02070309020205020404" pitchFamily="49" charset="0"/>
              <a:buChar char="o"/>
            </a:pPr>
            <a:r>
              <a:rPr lang="en-US" sz="2200" dirty="0">
                <a:latin typeface="Arial" panose="020B0604020202020204" pitchFamily="34" charset="0"/>
                <a:cs typeface="Arial" panose="020B0604020202020204" pitchFamily="34" charset="0"/>
              </a:rPr>
              <a:t>Cases of cardiac events including myocarditis and pericarditis.</a:t>
            </a:r>
          </a:p>
          <a:p>
            <a:pPr marL="800100" lvl="1" indent="-342900">
              <a:buFont typeface="Courier New" panose="02070309020205020404" pitchFamily="49" charset="0"/>
              <a:buChar char="o"/>
            </a:pPr>
            <a:r>
              <a:rPr lang="en-US" sz="2200" dirty="0">
                <a:latin typeface="Arial" panose="020B0604020202020204" pitchFamily="34" charset="0"/>
                <a:cs typeface="Arial" panose="020B0604020202020204" pitchFamily="34" charset="0"/>
              </a:rPr>
              <a:t>Cases of thromboembolic events and neurovascular events.</a:t>
            </a:r>
          </a:p>
        </p:txBody>
      </p:sp>
    </p:spTree>
    <p:extLst>
      <p:ext uri="{BB962C8B-B14F-4D97-AF65-F5344CB8AC3E}">
        <p14:creationId xmlns:p14="http://schemas.microsoft.com/office/powerpoint/2010/main" val="2678890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5467" y="438150"/>
            <a:ext cx="8686800" cy="584775"/>
          </a:xfrm>
          <a:prstGeom prst="rect">
            <a:avLst/>
          </a:prstGeom>
          <a:noFill/>
          <a:ln>
            <a:noFill/>
          </a:ln>
        </p:spPr>
        <p:txBody>
          <a:bodyPr wrap="square" rtlCol="0">
            <a:spAutoFit/>
          </a:bodyPr>
          <a:lstStyle/>
          <a:p>
            <a:pPr algn="ctr"/>
            <a:r>
              <a:rPr lang="en-US" sz="3200" b="1" dirty="0">
                <a:solidFill>
                  <a:srgbClr val="002D73"/>
                </a:solidFill>
                <a:latin typeface="Arial" panose="020B0604020202020204" pitchFamily="34" charset="0"/>
                <a:cs typeface="Arial" panose="020B0604020202020204" pitchFamily="34" charset="0"/>
              </a:rPr>
              <a:t> VAERS continued</a:t>
            </a:r>
          </a:p>
        </p:txBody>
      </p:sp>
      <p:sp>
        <p:nvSpPr>
          <p:cNvPr id="12" name="TextBox 11"/>
          <p:cNvSpPr txBox="1"/>
          <p:nvPr/>
        </p:nvSpPr>
        <p:spPr>
          <a:xfrm>
            <a:off x="135467" y="1276350"/>
            <a:ext cx="8763000" cy="3170099"/>
          </a:xfrm>
          <a:prstGeom prst="rect">
            <a:avLst/>
          </a:prstGeom>
          <a:noFill/>
          <a:ln>
            <a:noFill/>
          </a:ln>
        </p:spPr>
        <p:txBody>
          <a:bodyPr wrap="square" rtlCol="0">
            <a:spAutoFit/>
          </a:body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Serious adverse events are defined as:</a:t>
            </a:r>
          </a:p>
          <a:p>
            <a:pPr marL="800100" lvl="1" indent="-342900">
              <a:buFont typeface="Courier New" panose="02070309020205020404" pitchFamily="49" charset="0"/>
              <a:buChar char="o"/>
            </a:pPr>
            <a:r>
              <a:rPr lang="en-US" sz="2000" dirty="0">
                <a:latin typeface="Arial" panose="020B0604020202020204" pitchFamily="34" charset="0"/>
                <a:cs typeface="Arial" panose="020B0604020202020204" pitchFamily="34" charset="0"/>
              </a:rPr>
              <a:t>Death</a:t>
            </a:r>
          </a:p>
          <a:p>
            <a:pPr marL="800100" lvl="1" indent="-342900">
              <a:buFont typeface="Courier New" panose="02070309020205020404" pitchFamily="49" charset="0"/>
              <a:buChar char="o"/>
            </a:pPr>
            <a:r>
              <a:rPr lang="en-US" sz="2000" dirty="0">
                <a:latin typeface="Arial" panose="020B0604020202020204" pitchFamily="34" charset="0"/>
                <a:cs typeface="Arial" panose="020B0604020202020204" pitchFamily="34" charset="0"/>
              </a:rPr>
              <a:t>A life-threatening adverse event</a:t>
            </a:r>
          </a:p>
          <a:p>
            <a:pPr marL="800100" lvl="1" indent="-342900">
              <a:buFont typeface="Courier New" panose="02070309020205020404" pitchFamily="49" charset="0"/>
              <a:buChar char="o"/>
            </a:pPr>
            <a:r>
              <a:rPr lang="en-US" sz="2000" dirty="0">
                <a:latin typeface="Arial" panose="020B0604020202020204" pitchFamily="34" charset="0"/>
                <a:cs typeface="Arial" panose="020B0604020202020204" pitchFamily="34" charset="0"/>
              </a:rPr>
              <a:t>Inpatient hospitalization or prolongation of existing hospitalization</a:t>
            </a:r>
          </a:p>
          <a:p>
            <a:pPr marL="800100" lvl="1" indent="-342900">
              <a:buFont typeface="Courier New" panose="02070309020205020404" pitchFamily="49" charset="0"/>
              <a:buChar char="o"/>
            </a:pPr>
            <a:r>
              <a:rPr lang="en-US" sz="2000" dirty="0">
                <a:latin typeface="Arial" panose="020B0604020202020204" pitchFamily="34" charset="0"/>
                <a:cs typeface="Arial" panose="020B0604020202020204" pitchFamily="34" charset="0"/>
              </a:rPr>
              <a:t>A persistent or significant incapacity or substantial disruption of the ability to conduct normal life functions</a:t>
            </a:r>
          </a:p>
          <a:p>
            <a:pPr marL="800100" lvl="1" indent="-342900">
              <a:buFont typeface="Courier New" panose="02070309020205020404" pitchFamily="49" charset="0"/>
              <a:buChar char="o"/>
            </a:pPr>
            <a:r>
              <a:rPr lang="en-US" sz="2000" dirty="0">
                <a:latin typeface="Arial" panose="020B0604020202020204" pitchFamily="34" charset="0"/>
                <a:cs typeface="Arial" panose="020B0604020202020204" pitchFamily="34" charset="0"/>
              </a:rPr>
              <a:t>A congenital anomaly/birth defect</a:t>
            </a:r>
          </a:p>
          <a:p>
            <a:pPr marL="800100" lvl="1" indent="-342900">
              <a:buFont typeface="Courier New" panose="02070309020205020404" pitchFamily="49" charset="0"/>
              <a:buChar char="o"/>
            </a:pPr>
            <a:r>
              <a:rPr lang="en-US" sz="2000" dirty="0">
                <a:latin typeface="Arial" panose="020B0604020202020204" pitchFamily="34" charset="0"/>
                <a:cs typeface="Arial" panose="020B0604020202020204" pitchFamily="34" charset="0"/>
              </a:rPr>
              <a:t>An important medical event that based on appropriate medical judgement may jeopardize the individual and may require medical or surgical intervention to prevent one of the outcomes listed above.</a:t>
            </a:r>
          </a:p>
        </p:txBody>
      </p:sp>
    </p:spTree>
    <p:extLst>
      <p:ext uri="{BB962C8B-B14F-4D97-AF65-F5344CB8AC3E}">
        <p14:creationId xmlns:p14="http://schemas.microsoft.com/office/powerpoint/2010/main" val="30229527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5467" y="285750"/>
            <a:ext cx="8686800" cy="523220"/>
          </a:xfrm>
          <a:prstGeom prst="rect">
            <a:avLst/>
          </a:prstGeom>
          <a:noFill/>
          <a:ln>
            <a:noFill/>
          </a:ln>
        </p:spPr>
        <p:txBody>
          <a:bodyPr wrap="square" rtlCol="0">
            <a:spAutoFit/>
          </a:bodyPr>
          <a:lstStyle/>
          <a:p>
            <a:pPr algn="ctr"/>
            <a:r>
              <a:rPr lang="en-US" sz="2800" b="1" dirty="0">
                <a:solidFill>
                  <a:srgbClr val="002D73"/>
                </a:solidFill>
                <a:latin typeface="Arial" panose="020B0604020202020204" pitchFamily="34" charset="0"/>
                <a:cs typeface="Arial" panose="020B0604020202020204" pitchFamily="34" charset="0"/>
              </a:rPr>
              <a:t>Reporting to VAERS</a:t>
            </a:r>
          </a:p>
        </p:txBody>
      </p:sp>
      <p:sp>
        <p:nvSpPr>
          <p:cNvPr id="12" name="TextBox 11"/>
          <p:cNvSpPr txBox="1"/>
          <p:nvPr/>
        </p:nvSpPr>
        <p:spPr>
          <a:xfrm>
            <a:off x="135467" y="896456"/>
            <a:ext cx="8763000" cy="3970318"/>
          </a:xfrm>
          <a:prstGeom prst="rect">
            <a:avLst/>
          </a:prstGeom>
          <a:noFill/>
          <a:ln>
            <a:noFill/>
          </a:ln>
        </p:spPr>
        <p:txBody>
          <a:bodyPr wrap="square" rtlCol="0">
            <a:spAutoFit/>
          </a:bodyPr>
          <a:lstStyle/>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Complete and submit the report online:: </a:t>
            </a:r>
            <a:r>
              <a:rPr lang="en-US" dirty="0">
                <a:latin typeface="Arial" panose="020B0604020202020204" pitchFamily="34" charset="0"/>
                <a:cs typeface="Arial" panose="020B0604020202020204" pitchFamily="34" charset="0"/>
                <a:hlinkClick r:id="rId2"/>
              </a:rPr>
              <a:t>https://vaers.hhs.gov/reportevent.html</a:t>
            </a:r>
            <a:r>
              <a:rPr lang="en-US"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If unable to complete report online, you may fax it to 1-877-721-0366</a:t>
            </a:r>
          </a:p>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If you need assistance completing the form, you may call VAERS: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1-800-822-7967 or email: </a:t>
            </a:r>
            <a:r>
              <a:rPr lang="en-US" dirty="0">
                <a:latin typeface="Arial" panose="020B0604020202020204" pitchFamily="34" charset="0"/>
                <a:cs typeface="Arial" panose="020B0604020202020204" pitchFamily="34" charset="0"/>
                <a:hlinkClick r:id="rId3"/>
              </a:rPr>
              <a:t>info@vaers.org</a:t>
            </a: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Information should be as detailed and complete as possible including:</a:t>
            </a:r>
          </a:p>
          <a:p>
            <a:pPr marL="800100" lvl="1" indent="-342900">
              <a:buFont typeface="Arial" panose="020B0604020202020204" pitchFamily="34" charset="0"/>
              <a:buChar char="•"/>
            </a:pPr>
            <a:r>
              <a:rPr lang="en-US" dirty="0">
                <a:latin typeface="Arial" panose="020B0604020202020204" pitchFamily="34" charset="0"/>
                <a:cs typeface="Arial" panose="020B0604020202020204" pitchFamily="34" charset="0"/>
              </a:rPr>
              <a:t>Patient demographics</a:t>
            </a:r>
          </a:p>
          <a:p>
            <a:pPr marL="800100" lvl="1" indent="-342900">
              <a:buFont typeface="Arial" panose="020B0604020202020204" pitchFamily="34" charset="0"/>
              <a:buChar char="•"/>
            </a:pPr>
            <a:r>
              <a:rPr lang="en-US" dirty="0">
                <a:latin typeface="Arial" panose="020B0604020202020204" pitchFamily="34" charset="0"/>
                <a:cs typeface="Arial" panose="020B0604020202020204" pitchFamily="34" charset="0"/>
              </a:rPr>
              <a:t>Pertinent medical history</a:t>
            </a:r>
          </a:p>
          <a:p>
            <a:pPr marL="800100" lvl="1" indent="-342900">
              <a:buFont typeface="Arial" panose="020B0604020202020204" pitchFamily="34" charset="0"/>
              <a:buChar char="•"/>
            </a:pPr>
            <a:r>
              <a:rPr lang="en-US" dirty="0">
                <a:latin typeface="Arial" panose="020B0604020202020204" pitchFamily="34" charset="0"/>
                <a:cs typeface="Arial" panose="020B0604020202020204" pitchFamily="34" charset="0"/>
              </a:rPr>
              <a:t>Pertinent details regarding admission and course of illness</a:t>
            </a:r>
          </a:p>
          <a:p>
            <a:pPr marL="800100" lvl="1" indent="-342900">
              <a:buFont typeface="Arial" panose="020B0604020202020204" pitchFamily="34" charset="0"/>
              <a:buChar char="•"/>
            </a:pPr>
            <a:r>
              <a:rPr lang="en-US" dirty="0">
                <a:latin typeface="Arial" panose="020B0604020202020204" pitchFamily="34" charset="0"/>
                <a:cs typeface="Arial" panose="020B0604020202020204" pitchFamily="34" charset="0"/>
              </a:rPr>
              <a:t>Concomitant medications</a:t>
            </a:r>
          </a:p>
          <a:p>
            <a:pPr marL="800100" lvl="1" indent="-342900">
              <a:buFont typeface="Arial" panose="020B0604020202020204" pitchFamily="34" charset="0"/>
              <a:buChar char="•"/>
            </a:pPr>
            <a:r>
              <a:rPr lang="en-US" dirty="0">
                <a:latin typeface="Arial" panose="020B0604020202020204" pitchFamily="34" charset="0"/>
                <a:cs typeface="Arial" panose="020B0604020202020204" pitchFamily="34" charset="0"/>
              </a:rPr>
              <a:t>Timing of adverse event in relationship to JYNNEOS administration.</a:t>
            </a:r>
          </a:p>
          <a:p>
            <a:pPr marL="800100" lvl="1" indent="-342900">
              <a:buFont typeface="Arial" panose="020B0604020202020204" pitchFamily="34" charset="0"/>
              <a:buChar char="•"/>
            </a:pPr>
            <a:r>
              <a:rPr lang="en-US" dirty="0">
                <a:latin typeface="Arial" panose="020B0604020202020204" pitchFamily="34" charset="0"/>
                <a:cs typeface="Arial" panose="020B0604020202020204" pitchFamily="34" charset="0"/>
              </a:rPr>
              <a:t>Pertinent laboratory information</a:t>
            </a:r>
          </a:p>
          <a:p>
            <a:pPr marL="800100" lvl="1" indent="-342900">
              <a:buFont typeface="Arial" panose="020B0604020202020204" pitchFamily="34" charset="0"/>
              <a:buChar char="•"/>
            </a:pPr>
            <a:r>
              <a:rPr lang="en-US" dirty="0">
                <a:latin typeface="Arial" panose="020B0604020202020204" pitchFamily="34" charset="0"/>
                <a:cs typeface="Arial" panose="020B0604020202020204" pitchFamily="34" charset="0"/>
              </a:rPr>
              <a:t>Outcome of the event and additional follow-up if available at the time of report submission.  Subsequent reporting should be completed if additional details become available.</a:t>
            </a:r>
          </a:p>
        </p:txBody>
      </p:sp>
    </p:spTree>
    <p:extLst>
      <p:ext uri="{BB962C8B-B14F-4D97-AF65-F5344CB8AC3E}">
        <p14:creationId xmlns:p14="http://schemas.microsoft.com/office/powerpoint/2010/main" val="13202138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09750"/>
            <a:ext cx="4572000" cy="707886"/>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Documentation</a:t>
            </a:r>
          </a:p>
        </p:txBody>
      </p:sp>
    </p:spTree>
    <p:extLst>
      <p:ext uri="{BB962C8B-B14F-4D97-AF65-F5344CB8AC3E}">
        <p14:creationId xmlns:p14="http://schemas.microsoft.com/office/powerpoint/2010/main" val="24471042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85750"/>
            <a:ext cx="91440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a:ln>
                  <a:noFill/>
                </a:ln>
                <a:solidFill>
                  <a:srgbClr val="002D73"/>
                </a:solidFill>
                <a:effectLst/>
                <a:uLnTx/>
                <a:uFillTx/>
                <a:latin typeface="Arial" panose="020B0604020202020204" pitchFamily="34" charset="0"/>
                <a:ea typeface="+mn-ea"/>
                <a:cs typeface="Arial" panose="020B0604020202020204" pitchFamily="34" charset="0"/>
              </a:rPr>
              <a:t>Vaccine Documentation</a:t>
            </a:r>
          </a:p>
        </p:txBody>
      </p:sp>
      <p:sp>
        <p:nvSpPr>
          <p:cNvPr id="3" name="TextBox 2"/>
          <p:cNvSpPr txBox="1"/>
          <p:nvPr/>
        </p:nvSpPr>
        <p:spPr>
          <a:xfrm>
            <a:off x="387838" y="1123950"/>
            <a:ext cx="8368323" cy="261610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Vaccine documentation required: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The date the vaccine is administered</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Immunizing agent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The name and title of the person who administers the vaccine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The address of immunization site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The vaccine manufacturer and lot number</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Recommendations for future immunizations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541455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44E1B-68AA-4677-AC38-A56BA6C064A1}"/>
              </a:ext>
            </a:extLst>
          </p:cNvPr>
          <p:cNvSpPr>
            <a:spLocks noGrp="1"/>
          </p:cNvSpPr>
          <p:nvPr>
            <p:ph type="title"/>
          </p:nvPr>
        </p:nvSpPr>
        <p:spPr>
          <a:xfrm>
            <a:off x="152400" y="345786"/>
            <a:ext cx="8839200" cy="1029538"/>
          </a:xfrm>
        </p:spPr>
        <p:txBody>
          <a:bodyPr>
            <a:noAutofit/>
          </a:bodyPr>
          <a:lstStyle/>
          <a:p>
            <a:r>
              <a:rPr lang="en-US" sz="3200" b="1" dirty="0">
                <a:solidFill>
                  <a:srgbClr val="002D73"/>
                </a:solidFill>
                <a:ea typeface="+mn-ea"/>
              </a:rPr>
              <a:t>Reporting to Immunization Information Systems – NYSIIS or CIR</a:t>
            </a:r>
          </a:p>
        </p:txBody>
      </p:sp>
      <p:sp>
        <p:nvSpPr>
          <p:cNvPr id="3" name="Content Placeholder 2">
            <a:extLst>
              <a:ext uri="{FF2B5EF4-FFF2-40B4-BE49-F238E27FC236}">
                <a16:creationId xmlns:a16="http://schemas.microsoft.com/office/drawing/2014/main" id="{8F2B6DAD-37C3-4ECB-8B7F-C4391968CD58}"/>
              </a:ext>
            </a:extLst>
          </p:cNvPr>
          <p:cNvSpPr>
            <a:spLocks noGrp="1"/>
          </p:cNvSpPr>
          <p:nvPr>
            <p:ph idx="1"/>
          </p:nvPr>
        </p:nvSpPr>
        <p:spPr>
          <a:xfrm>
            <a:off x="381000" y="1333200"/>
            <a:ext cx="8229600" cy="2477100"/>
          </a:xfrm>
        </p:spPr>
        <p:txBody>
          <a:bodyPr>
            <a:noAutofit/>
          </a:bodyPr>
          <a:lstStyle/>
          <a:p>
            <a:r>
              <a:rPr lang="en-US" sz="1800" dirty="0">
                <a:latin typeface="Arial" panose="020B0604020202020204" pitchFamily="34" charset="0"/>
                <a:cs typeface="Arial" panose="020B0604020202020204" pitchFamily="34" charset="0"/>
              </a:rPr>
              <a:t>Executive Order 20 requires the reporting of all JYNNEOS vaccines administered to </a:t>
            </a:r>
            <a:r>
              <a:rPr lang="en-US" sz="1800" dirty="0"/>
              <a:t>by NYS vaccinators within 24 hours of administration. </a:t>
            </a:r>
            <a:r>
              <a:rPr lang="en-US" sz="1800" dirty="0">
                <a:solidFill>
                  <a:srgbClr val="FF0000"/>
                </a:solidFill>
              </a:rPr>
              <a:t>JYNNEOS vaccinations must be reported to either NYSIIS (for providers outside of NYC) or CIR (for providers in NYC). </a:t>
            </a:r>
          </a:p>
          <a:p>
            <a:pPr marL="342900" lvl="0" indent="-342900" defTabSz="914400">
              <a:spcBef>
                <a:spcPts val="0"/>
              </a:spcBef>
              <a:defRPr/>
            </a:pPr>
            <a:r>
              <a:rPr lang="en-US" sz="1800" kern="0" dirty="0"/>
              <a:t>NYSIIS and the CIR are comprehensive lifetime vaccine records that may be accessed by any NYS healthcare provider treating your patient now or in the future</a:t>
            </a:r>
          </a:p>
          <a:p>
            <a:pPr marL="342900" lvl="0" indent="-342900" defTabSz="914400">
              <a:spcBef>
                <a:spcPts val="0"/>
              </a:spcBef>
              <a:defRPr/>
            </a:pPr>
            <a:r>
              <a:rPr lang="en-US" sz="1800" kern="0" dirty="0"/>
              <a:t>Essential to ensure the second dose is provided at the appropriate time interval</a:t>
            </a:r>
          </a:p>
          <a:p>
            <a:r>
              <a:rPr lang="en-US" sz="1800" dirty="0">
                <a:solidFill>
                  <a:srgbClr val="FF0000"/>
                </a:solidFill>
              </a:rPr>
              <a:t>JYNNEOS vaccine codes will need to be added to your electronic health record (EHR) screens and IIS interface</a:t>
            </a:r>
          </a:p>
        </p:txBody>
      </p:sp>
    </p:spTree>
    <p:extLst>
      <p:ext uri="{BB962C8B-B14F-4D97-AF65-F5344CB8AC3E}">
        <p14:creationId xmlns:p14="http://schemas.microsoft.com/office/powerpoint/2010/main" val="39792819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a:extLst>
              <a:ext uri="{FF2B5EF4-FFF2-40B4-BE49-F238E27FC236}">
                <a16:creationId xmlns:a16="http://schemas.microsoft.com/office/drawing/2014/main" id="{75E2E203-D53A-4A1F-B62E-4C5B66006938}"/>
              </a:ext>
            </a:extLst>
          </p:cNvPr>
          <p:cNvSpPr>
            <a:spLocks noGrp="1" noChangeArrowheads="1"/>
          </p:cNvSpPr>
          <p:nvPr>
            <p:ph type="title"/>
          </p:nvPr>
        </p:nvSpPr>
        <p:spPr>
          <a:xfrm>
            <a:off x="304800" y="438150"/>
            <a:ext cx="8763000" cy="708422"/>
          </a:xfrm>
        </p:spPr>
        <p:txBody>
          <a:bodyPr>
            <a:normAutofit/>
          </a:bodyPr>
          <a:lstStyle/>
          <a:p>
            <a:pPr eaLnBrk="1" hangingPunct="1">
              <a:defRPr/>
            </a:pPr>
            <a:r>
              <a:rPr lang="en-US" altLang="en-US" sz="3200" b="1" dirty="0">
                <a:solidFill>
                  <a:srgbClr val="002D73"/>
                </a:solidFill>
                <a:latin typeface="Arial" panose="020B0604020202020204" pitchFamily="34" charset="0"/>
                <a:cs typeface="Arial" panose="020B0604020202020204" pitchFamily="34" charset="0"/>
              </a:rPr>
              <a:t>NYSIIS Authorized Users Agree NOT to:</a:t>
            </a:r>
          </a:p>
        </p:txBody>
      </p:sp>
      <p:sp>
        <p:nvSpPr>
          <p:cNvPr id="355331" name="Rectangle 3">
            <a:extLst>
              <a:ext uri="{FF2B5EF4-FFF2-40B4-BE49-F238E27FC236}">
                <a16:creationId xmlns:a16="http://schemas.microsoft.com/office/drawing/2014/main" id="{CD801FEA-DFFA-4D95-86C9-D6F1A37225CC}"/>
              </a:ext>
            </a:extLst>
          </p:cNvPr>
          <p:cNvSpPr>
            <a:spLocks noGrp="1" noChangeArrowheads="1"/>
          </p:cNvSpPr>
          <p:nvPr>
            <p:ph type="body" idx="1"/>
          </p:nvPr>
        </p:nvSpPr>
        <p:spPr>
          <a:xfrm>
            <a:off x="304800" y="1146572"/>
            <a:ext cx="8686800" cy="3787378"/>
          </a:xfrm>
        </p:spPr>
        <p:txBody>
          <a:bodyPr>
            <a:noAutofit/>
          </a:bodyPr>
          <a:lstStyle/>
          <a:p>
            <a:r>
              <a:rPr lang="en-US" sz="2000"/>
              <a:t>Permit other persons to access NYSIIS by using another person’s HCS login and password.</a:t>
            </a:r>
          </a:p>
          <a:p>
            <a:r>
              <a:rPr lang="en-US" sz="2000"/>
              <a:t>Enter inaccurate data intentionally or falsify data currently in NYSIIS.</a:t>
            </a:r>
          </a:p>
          <a:p>
            <a:r>
              <a:rPr lang="en-US" sz="2000"/>
              <a:t>Copy all or part of the database for unauthorized use.</a:t>
            </a:r>
          </a:p>
          <a:p>
            <a:r>
              <a:rPr lang="en-US" sz="2000"/>
              <a:t>Remove from a job site or copy any document or computer record containing confidential information unless specifically authorized to do so and if required in the course of official duties.</a:t>
            </a:r>
          </a:p>
          <a:p>
            <a:r>
              <a:rPr lang="en-US" sz="2000"/>
              <a:t>Discriminate, threaten, or take any adverse actions with respect to a person to whom confidential information pertains.</a:t>
            </a:r>
          </a:p>
        </p:txBody>
      </p:sp>
    </p:spTree>
    <p:extLst>
      <p:ext uri="{BB962C8B-B14F-4D97-AF65-F5344CB8AC3E}">
        <p14:creationId xmlns:p14="http://schemas.microsoft.com/office/powerpoint/2010/main" val="45351529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09750"/>
            <a:ext cx="4572000" cy="707886"/>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Background</a:t>
            </a:r>
          </a:p>
        </p:txBody>
      </p:sp>
    </p:spTree>
    <p:extLst>
      <p:ext uri="{BB962C8B-B14F-4D97-AF65-F5344CB8AC3E}">
        <p14:creationId xmlns:p14="http://schemas.microsoft.com/office/powerpoint/2010/main" val="29575209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2114550"/>
            <a:ext cx="55626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45986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38150"/>
            <a:ext cx="9144000" cy="461665"/>
          </a:xfrm>
          <a:prstGeom prst="rect">
            <a:avLst/>
          </a:prstGeom>
          <a:noFill/>
          <a:ln>
            <a:noFill/>
          </a:ln>
        </p:spPr>
        <p:txBody>
          <a:bodyPr wrap="square" rtlCol="0">
            <a:spAutoFit/>
          </a:bodyPr>
          <a:lstStyle/>
          <a:p>
            <a:pPr algn="ctr"/>
            <a:r>
              <a:rPr lang="en-US" sz="2400" b="1" dirty="0">
                <a:solidFill>
                  <a:srgbClr val="002D73"/>
                </a:solidFill>
                <a:latin typeface="Arial" panose="020B0604020202020204" pitchFamily="34" charset="0"/>
                <a:cs typeface="Arial" panose="020B0604020202020204" pitchFamily="34" charset="0"/>
              </a:rPr>
              <a:t>Who is Authorized to Administer JYNNEOS Vaccine in NYS</a:t>
            </a:r>
          </a:p>
        </p:txBody>
      </p:sp>
      <p:sp>
        <p:nvSpPr>
          <p:cNvPr id="12" name="TextBox 11"/>
          <p:cNvSpPr txBox="1"/>
          <p:nvPr/>
        </p:nvSpPr>
        <p:spPr>
          <a:xfrm>
            <a:off x="190500" y="828786"/>
            <a:ext cx="8763000" cy="4154984"/>
          </a:xfrm>
          <a:prstGeom prst="rect">
            <a:avLst/>
          </a:prstGeom>
          <a:noFill/>
          <a:ln>
            <a:noFill/>
          </a:ln>
        </p:spPr>
        <p:txBody>
          <a:bodyPr wrap="square" rtlCol="0">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Within current NYSED Scope of Practice:</a:t>
            </a:r>
          </a:p>
          <a:p>
            <a:pPr marL="800100" lvl="1" indent="-342900">
              <a:buFont typeface="Courier New" panose="02070309020205020404" pitchFamily="49" charset="0"/>
              <a:buChar char="o"/>
            </a:pPr>
            <a:r>
              <a:rPr lang="en-US" sz="2200" dirty="0">
                <a:latin typeface="Arial" panose="020B0604020202020204" pitchFamily="34" charset="0"/>
                <a:cs typeface="Arial" panose="020B0604020202020204" pitchFamily="34" charset="0"/>
              </a:rPr>
              <a:t>Physicians</a:t>
            </a:r>
          </a:p>
          <a:p>
            <a:pPr marL="800100" lvl="1" indent="-342900">
              <a:buFont typeface="Courier New" panose="02070309020205020404" pitchFamily="49" charset="0"/>
              <a:buChar char="o"/>
            </a:pPr>
            <a:r>
              <a:rPr lang="en-US" sz="2200" dirty="0">
                <a:latin typeface="Arial" panose="020B0604020202020204" pitchFamily="34" charset="0"/>
                <a:cs typeface="Arial" panose="020B0604020202020204" pitchFamily="34" charset="0"/>
              </a:rPr>
              <a:t>Nurse Practitioners</a:t>
            </a:r>
          </a:p>
          <a:p>
            <a:pPr marL="800100" lvl="1" indent="-342900">
              <a:buFont typeface="Courier New" panose="02070309020205020404" pitchFamily="49" charset="0"/>
              <a:buChar char="o"/>
            </a:pPr>
            <a:r>
              <a:rPr lang="en-US" sz="2200" dirty="0">
                <a:latin typeface="Arial" panose="020B0604020202020204" pitchFamily="34" charset="0"/>
                <a:cs typeface="Arial" panose="020B0604020202020204" pitchFamily="34" charset="0"/>
              </a:rPr>
              <a:t>Registered Nurses (RN)</a:t>
            </a:r>
          </a:p>
          <a:p>
            <a:pPr marL="1257300" lvl="2" indent="-342900">
              <a:buFont typeface="Wingdings" panose="05000000000000000000" pitchFamily="2" charset="2"/>
              <a:buChar char="§"/>
            </a:pPr>
            <a:r>
              <a:rPr lang="en-US" sz="2200" dirty="0">
                <a:latin typeface="Arial" panose="020B0604020202020204" pitchFamily="34" charset="0"/>
                <a:cs typeface="Arial" panose="020B0604020202020204" pitchFamily="34" charset="0"/>
              </a:rPr>
              <a:t>If operating under a non-patient specific order:</a:t>
            </a:r>
          </a:p>
          <a:p>
            <a:pPr marL="1714500" lvl="3" indent="-342900">
              <a:buFont typeface="Wingdings" panose="05000000000000000000" pitchFamily="2" charset="2"/>
              <a:buChar char="q"/>
            </a:pPr>
            <a:r>
              <a:rPr lang="en-US" sz="2200" dirty="0">
                <a:latin typeface="Arial" panose="020B0604020202020204" pitchFamily="34" charset="0"/>
                <a:cs typeface="Arial" panose="020B0604020202020204" pitchFamily="34" charset="0"/>
              </a:rPr>
              <a:t>Must be part of an immunization program instituted to combat an epidemic authorized by the NYS Commissioner of Health, a New York county health department, OR</a:t>
            </a:r>
          </a:p>
          <a:p>
            <a:pPr marL="1714500" lvl="3" indent="-342900">
              <a:buFont typeface="Wingdings" panose="05000000000000000000" pitchFamily="2" charset="2"/>
              <a:buChar char="q"/>
            </a:pPr>
            <a:r>
              <a:rPr lang="en-US" sz="2200" dirty="0">
                <a:latin typeface="Arial" panose="020B0604020202020204" pitchFamily="34" charset="0"/>
                <a:cs typeface="Arial" panose="020B0604020202020204" pitchFamily="34" charset="0"/>
              </a:rPr>
              <a:t>Recommended by the NYS Board of Regents in accordance with the recommendations from the CDC or the NYSDOH</a:t>
            </a:r>
          </a:p>
        </p:txBody>
      </p:sp>
    </p:spTree>
    <p:extLst>
      <p:ext uri="{BB962C8B-B14F-4D97-AF65-F5344CB8AC3E}">
        <p14:creationId xmlns:p14="http://schemas.microsoft.com/office/powerpoint/2010/main" val="3951152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34923"/>
            <a:ext cx="8686800" cy="523220"/>
          </a:xfrm>
          <a:prstGeom prst="rect">
            <a:avLst/>
          </a:prstGeom>
          <a:noFill/>
          <a:ln>
            <a:noFill/>
          </a:ln>
        </p:spPr>
        <p:txBody>
          <a:bodyPr wrap="square" rtlCol="0">
            <a:spAutoFit/>
          </a:bodyPr>
          <a:lstStyle/>
          <a:p>
            <a:pPr algn="ctr"/>
            <a:r>
              <a:rPr lang="en-US" sz="2800" b="1" dirty="0">
                <a:solidFill>
                  <a:srgbClr val="002D73"/>
                </a:solidFill>
                <a:latin typeface="Arial" panose="020B0604020202020204" pitchFamily="34" charset="0"/>
                <a:cs typeface="Arial" panose="020B0604020202020204" pitchFamily="34" charset="0"/>
              </a:rPr>
              <a:t>Who is authorized in NYS cont.</a:t>
            </a:r>
          </a:p>
        </p:txBody>
      </p:sp>
      <p:sp>
        <p:nvSpPr>
          <p:cNvPr id="12" name="TextBox 11"/>
          <p:cNvSpPr txBox="1"/>
          <p:nvPr/>
        </p:nvSpPr>
        <p:spPr>
          <a:xfrm>
            <a:off x="152400" y="1022925"/>
            <a:ext cx="8763000" cy="3785652"/>
          </a:xfrm>
          <a:prstGeom prst="rect">
            <a:avLst/>
          </a:prstGeom>
          <a:noFill/>
          <a:ln>
            <a:noFill/>
          </a:ln>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Licensed Practical Nurses (LPN)</a:t>
            </a:r>
          </a:p>
          <a:p>
            <a:pPr marL="800100" lvl="1" indent="-342900">
              <a:buFont typeface="Courier New" panose="02070309020205020404" pitchFamily="49" charset="0"/>
              <a:buChar char="o"/>
            </a:pPr>
            <a:r>
              <a:rPr lang="en-US" sz="2400" dirty="0">
                <a:latin typeface="Arial" panose="020B0604020202020204" pitchFamily="34" charset="0"/>
                <a:cs typeface="Arial" panose="020B0604020202020204" pitchFamily="34" charset="0"/>
              </a:rPr>
              <a:t>RN must perform nursing assessment of potential vaccine recipient, then may assign LPN to help with the following:</a:t>
            </a:r>
          </a:p>
          <a:p>
            <a:pPr marL="1257300" lvl="2" indent="-342900">
              <a:buFont typeface="Wingdings" panose="05000000000000000000" pitchFamily="2" charset="2"/>
              <a:buChar char="§"/>
            </a:pPr>
            <a:r>
              <a:rPr lang="en-US" sz="2400" dirty="0">
                <a:latin typeface="Arial" panose="020B0604020202020204" pitchFamily="34" charset="0"/>
                <a:cs typeface="Arial" panose="020B0604020202020204" pitchFamily="34" charset="0"/>
              </a:rPr>
              <a:t>Administration of ordered vaccine</a:t>
            </a:r>
          </a:p>
          <a:p>
            <a:pPr marL="1257300" lvl="2" indent="-342900">
              <a:buFont typeface="Wingdings" panose="05000000000000000000" pitchFamily="2" charset="2"/>
              <a:buChar char="§"/>
            </a:pPr>
            <a:r>
              <a:rPr lang="en-US" sz="2400" dirty="0">
                <a:latin typeface="Arial" panose="020B0604020202020204" pitchFamily="34" charset="0"/>
                <a:cs typeface="Arial" panose="020B0604020202020204" pitchFamily="34" charset="0"/>
              </a:rPr>
              <a:t>Recordkeeping</a:t>
            </a:r>
          </a:p>
          <a:p>
            <a:pPr marL="1257300" lvl="2" indent="-342900">
              <a:buFont typeface="Wingdings" panose="05000000000000000000" pitchFamily="2" charset="2"/>
              <a:buChar char="§"/>
            </a:pPr>
            <a:r>
              <a:rPr lang="en-US" sz="2400" dirty="0">
                <a:latin typeface="Arial" panose="020B0604020202020204" pitchFamily="34" charset="0"/>
                <a:cs typeface="Arial" panose="020B0604020202020204" pitchFamily="34" charset="0"/>
              </a:rPr>
              <a:t>The RN must provide on-site direction except in emergency situations</a:t>
            </a:r>
          </a:p>
          <a:p>
            <a:pPr marL="1257300" lvl="2" indent="-342900">
              <a:buFont typeface="Wingdings" panose="05000000000000000000" pitchFamily="2" charset="2"/>
              <a:buChar char="§"/>
            </a:pPr>
            <a:r>
              <a:rPr lang="en-US" sz="2400" dirty="0">
                <a:latin typeface="Arial" panose="020B0604020202020204" pitchFamily="34" charset="0"/>
                <a:cs typeface="Arial" panose="020B0604020202020204" pitchFamily="34" charset="0"/>
              </a:rPr>
              <a:t>A ratio of no more than 3 LPNs to 1 RN should be maintained.</a:t>
            </a:r>
          </a:p>
        </p:txBody>
      </p:sp>
    </p:spTree>
    <p:extLst>
      <p:ext uri="{BB962C8B-B14F-4D97-AF65-F5344CB8AC3E}">
        <p14:creationId xmlns:p14="http://schemas.microsoft.com/office/powerpoint/2010/main" val="2836001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41638"/>
            <a:ext cx="8686800" cy="584775"/>
          </a:xfrm>
          <a:prstGeom prst="rect">
            <a:avLst/>
          </a:prstGeom>
          <a:noFill/>
          <a:ln>
            <a:noFill/>
          </a:ln>
        </p:spPr>
        <p:txBody>
          <a:bodyPr wrap="square" rtlCol="0">
            <a:spAutoFit/>
          </a:bodyPr>
          <a:lstStyle/>
          <a:p>
            <a:pPr algn="ctr"/>
            <a:r>
              <a:rPr lang="en-US" sz="3200" b="1" dirty="0">
                <a:solidFill>
                  <a:srgbClr val="002D73"/>
                </a:solidFill>
                <a:latin typeface="Arial" panose="020B0604020202020204" pitchFamily="34" charset="0"/>
                <a:cs typeface="Arial" panose="020B0604020202020204" pitchFamily="34" charset="0"/>
              </a:rPr>
              <a:t>What is Monkeypox?</a:t>
            </a:r>
          </a:p>
        </p:txBody>
      </p:sp>
      <p:sp>
        <p:nvSpPr>
          <p:cNvPr id="12" name="TextBox 11"/>
          <p:cNvSpPr txBox="1"/>
          <p:nvPr/>
        </p:nvSpPr>
        <p:spPr>
          <a:xfrm>
            <a:off x="180622" y="793252"/>
            <a:ext cx="8763000" cy="2123658"/>
          </a:xfrm>
          <a:prstGeom prst="rect">
            <a:avLst/>
          </a:prstGeom>
          <a:noFill/>
          <a:ln>
            <a:noFill/>
          </a:ln>
        </p:spPr>
        <p:txBody>
          <a:bodyPr wrap="square" rtlCol="0">
            <a:spAutoFit/>
          </a:bodyPr>
          <a:lstStyle/>
          <a:p>
            <a:pPr marL="342900" indent="-342900">
              <a:buFont typeface="Arial" panose="020B0604020202020204" pitchFamily="34" charset="0"/>
              <a:buChar char="•"/>
            </a:pPr>
            <a:r>
              <a:rPr lang="en-US" sz="2000">
                <a:latin typeface="Arial" panose="020B0604020202020204" pitchFamily="34" charset="0"/>
                <a:cs typeface="Arial" panose="020B0604020202020204" pitchFamily="34" charset="0"/>
              </a:rPr>
              <a:t>A </a:t>
            </a:r>
            <a:r>
              <a:rPr lang="en-US" sz="2000" dirty="0">
                <a:latin typeface="Arial" panose="020B0604020202020204" pitchFamily="34" charset="0"/>
                <a:cs typeface="Arial" panose="020B0604020202020204" pitchFamily="34" charset="0"/>
              </a:rPr>
              <a:t>disease caused by the monkeypox virus which is an </a:t>
            </a:r>
            <a:r>
              <a:rPr lang="en-US" sz="2000" dirty="0" err="1">
                <a:latin typeface="Arial" panose="020B0604020202020204" pitchFamily="34" charset="0"/>
                <a:cs typeface="Arial" panose="020B0604020202020204" pitchFamily="34" charset="0"/>
              </a:rPr>
              <a:t>orthopoxvirus</a:t>
            </a:r>
            <a:r>
              <a:rPr lang="en-US" sz="2000" dirty="0">
                <a:latin typeface="Arial" panose="020B0604020202020204" pitchFamily="34" charset="0"/>
                <a:cs typeface="Arial" panose="020B0604020202020204" pitchFamily="34" charset="0"/>
              </a:rPr>
              <a:t> in the same family as smallpox.</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Symptoms of monkeypox:</a:t>
            </a:r>
          </a:p>
          <a:p>
            <a:pPr marL="800100" lvl="1" indent="-342900">
              <a:buFont typeface="Courier New" panose="02070309020205020404" pitchFamily="49" charset="0"/>
              <a:buChar char="o"/>
            </a:pPr>
            <a:r>
              <a:rPr lang="en-US" dirty="0">
                <a:latin typeface="Arial" panose="020B0604020202020204" pitchFamily="34" charset="0"/>
                <a:cs typeface="Arial" panose="020B0604020202020204" pitchFamily="34" charset="0"/>
              </a:rPr>
              <a:t>Rash that can initially look like pimples or blisters that will go through several stages including scabbing and healing.</a:t>
            </a:r>
          </a:p>
          <a:p>
            <a:pPr marL="800100" lvl="1" indent="-342900">
              <a:buFont typeface="Courier New" panose="02070309020205020404" pitchFamily="49" charset="0"/>
              <a:buChar char="o"/>
            </a:pPr>
            <a:r>
              <a:rPr lang="en-US" dirty="0">
                <a:latin typeface="Arial" panose="020B0604020202020204" pitchFamily="34" charset="0"/>
                <a:cs typeface="Arial" panose="020B0604020202020204" pitchFamily="34" charset="0"/>
              </a:rPr>
              <a:t>Rash may be painful or itchy</a:t>
            </a:r>
          </a:p>
          <a:p>
            <a:pPr marL="800100" lvl="1" indent="-342900">
              <a:buFont typeface="Courier New" panose="02070309020205020404" pitchFamily="49" charset="0"/>
              <a:buChar char="o"/>
            </a:pPr>
            <a:r>
              <a:rPr lang="en-US" dirty="0">
                <a:latin typeface="Arial" panose="020B0604020202020204" pitchFamily="34" charset="0"/>
                <a:cs typeface="Arial" panose="020B0604020202020204" pitchFamily="34" charset="0"/>
              </a:rPr>
              <a:t>Other symptoms include:</a:t>
            </a:r>
          </a:p>
        </p:txBody>
      </p:sp>
      <p:graphicFrame>
        <p:nvGraphicFramePr>
          <p:cNvPr id="2" name="Table 2">
            <a:extLst>
              <a:ext uri="{FF2B5EF4-FFF2-40B4-BE49-F238E27FC236}">
                <a16:creationId xmlns:a16="http://schemas.microsoft.com/office/drawing/2014/main" id="{EFE4DD55-D1E2-1D37-433B-A0090397FE8C}"/>
              </a:ext>
            </a:extLst>
          </p:cNvPr>
          <p:cNvGraphicFramePr>
            <a:graphicFrameLocks noGrp="1"/>
          </p:cNvGraphicFramePr>
          <p:nvPr>
            <p:extLst>
              <p:ext uri="{D42A27DB-BD31-4B8C-83A1-F6EECF244321}">
                <p14:modId xmlns:p14="http://schemas.microsoft.com/office/powerpoint/2010/main" val="3945948013"/>
              </p:ext>
            </p:extLst>
          </p:nvPr>
        </p:nvGraphicFramePr>
        <p:xfrm>
          <a:off x="1120422" y="2916910"/>
          <a:ext cx="6096000" cy="1478280"/>
        </p:xfrm>
        <a:graphic>
          <a:graphicData uri="http://schemas.openxmlformats.org/drawingml/2006/table">
            <a:tbl>
              <a:tblPr firstRow="1" bandRow="1">
                <a:tableStyleId>{3B4B98B0-60AC-42C2-AFA5-B58CD77FA1E5}</a:tableStyleId>
              </a:tblPr>
              <a:tblGrid>
                <a:gridCol w="3048000">
                  <a:extLst>
                    <a:ext uri="{9D8B030D-6E8A-4147-A177-3AD203B41FA5}">
                      <a16:colId xmlns:a16="http://schemas.microsoft.com/office/drawing/2014/main" val="3756239895"/>
                    </a:ext>
                  </a:extLst>
                </a:gridCol>
                <a:gridCol w="3048000">
                  <a:extLst>
                    <a:ext uri="{9D8B030D-6E8A-4147-A177-3AD203B41FA5}">
                      <a16:colId xmlns:a16="http://schemas.microsoft.com/office/drawing/2014/main" val="3154121497"/>
                    </a:ext>
                  </a:extLst>
                </a:gridCol>
              </a:tblGrid>
              <a:tr h="346997">
                <a:tc>
                  <a:txBody>
                    <a:bodyPr/>
                    <a:lstStyle/>
                    <a:p>
                      <a:r>
                        <a:rPr lang="en-US" b="0" dirty="0"/>
                        <a:t>Fever</a:t>
                      </a:r>
                    </a:p>
                  </a:txBody>
                  <a:tcPr/>
                </a:tc>
                <a:tc>
                  <a:txBody>
                    <a:bodyPr/>
                    <a:lstStyle/>
                    <a:p>
                      <a:r>
                        <a:rPr lang="en-US" b="0" dirty="0"/>
                        <a:t>Muscle aches and backache</a:t>
                      </a:r>
                    </a:p>
                  </a:txBody>
                  <a:tcPr/>
                </a:tc>
                <a:extLst>
                  <a:ext uri="{0D108BD9-81ED-4DB2-BD59-A6C34878D82A}">
                    <a16:rowId xmlns:a16="http://schemas.microsoft.com/office/drawing/2014/main" val="3052030575"/>
                  </a:ext>
                </a:extLst>
              </a:tr>
              <a:tr h="370840">
                <a:tc>
                  <a:txBody>
                    <a:bodyPr/>
                    <a:lstStyle/>
                    <a:p>
                      <a:r>
                        <a:rPr lang="en-US" dirty="0"/>
                        <a:t>Chills</a:t>
                      </a:r>
                    </a:p>
                  </a:txBody>
                  <a:tcPr/>
                </a:tc>
                <a:tc>
                  <a:txBody>
                    <a:bodyPr/>
                    <a:lstStyle/>
                    <a:p>
                      <a:r>
                        <a:rPr lang="en-US" dirty="0"/>
                        <a:t>Headache</a:t>
                      </a:r>
                    </a:p>
                  </a:txBody>
                  <a:tcPr/>
                </a:tc>
                <a:extLst>
                  <a:ext uri="{0D108BD9-81ED-4DB2-BD59-A6C34878D82A}">
                    <a16:rowId xmlns:a16="http://schemas.microsoft.com/office/drawing/2014/main" val="3557394872"/>
                  </a:ext>
                </a:extLst>
              </a:tr>
              <a:tr h="370840">
                <a:tc>
                  <a:txBody>
                    <a:bodyPr/>
                    <a:lstStyle/>
                    <a:p>
                      <a:r>
                        <a:rPr lang="en-US" dirty="0"/>
                        <a:t>Swollen lymph nodes</a:t>
                      </a:r>
                    </a:p>
                  </a:txBody>
                  <a:tcPr/>
                </a:tc>
                <a:tc>
                  <a:txBody>
                    <a:bodyPr/>
                    <a:lstStyle/>
                    <a:p>
                      <a:r>
                        <a:rPr lang="en-US" dirty="0"/>
                        <a:t>Respiratory symptoms</a:t>
                      </a:r>
                    </a:p>
                  </a:txBody>
                  <a:tcPr/>
                </a:tc>
                <a:extLst>
                  <a:ext uri="{0D108BD9-81ED-4DB2-BD59-A6C34878D82A}">
                    <a16:rowId xmlns:a16="http://schemas.microsoft.com/office/drawing/2014/main" val="429038720"/>
                  </a:ext>
                </a:extLst>
              </a:tr>
              <a:tr h="370840">
                <a:tc>
                  <a:txBody>
                    <a:bodyPr/>
                    <a:lstStyle/>
                    <a:p>
                      <a:r>
                        <a:rPr lang="en-US" dirty="0"/>
                        <a:t>Exhaustion</a:t>
                      </a:r>
                    </a:p>
                  </a:txBody>
                  <a:tcPr/>
                </a:tc>
                <a:tc>
                  <a:txBody>
                    <a:bodyPr/>
                    <a:lstStyle/>
                    <a:p>
                      <a:endParaRPr lang="en-US" dirty="0"/>
                    </a:p>
                  </a:txBody>
                  <a:tcPr/>
                </a:tc>
                <a:extLst>
                  <a:ext uri="{0D108BD9-81ED-4DB2-BD59-A6C34878D82A}">
                    <a16:rowId xmlns:a16="http://schemas.microsoft.com/office/drawing/2014/main" val="2514558364"/>
                  </a:ext>
                </a:extLst>
              </a:tr>
            </a:tbl>
          </a:graphicData>
        </a:graphic>
      </p:graphicFrame>
      <p:sp>
        <p:nvSpPr>
          <p:cNvPr id="3" name="TextBox 2">
            <a:extLst>
              <a:ext uri="{FF2B5EF4-FFF2-40B4-BE49-F238E27FC236}">
                <a16:creationId xmlns:a16="http://schemas.microsoft.com/office/drawing/2014/main" id="{32F78CF2-CAB4-0D91-3758-3DF4867368E3}"/>
              </a:ext>
            </a:extLst>
          </p:cNvPr>
          <p:cNvSpPr txBox="1"/>
          <p:nvPr/>
        </p:nvSpPr>
        <p:spPr>
          <a:xfrm>
            <a:off x="437444" y="4400550"/>
            <a:ext cx="6781800" cy="646331"/>
          </a:xfrm>
          <a:prstGeom prst="rect">
            <a:avLst/>
          </a:prstGeom>
          <a:noFill/>
        </p:spPr>
        <p:txBody>
          <a:bodyPr wrap="square" rtlCol="0">
            <a:spAutoFit/>
          </a:bodyPr>
          <a:lstStyle/>
          <a:p>
            <a:r>
              <a:rPr lang="en-US" dirty="0"/>
              <a:t>For more information: </a:t>
            </a:r>
            <a:r>
              <a:rPr lang="en-US" dirty="0">
                <a:hlinkClick r:id="rId2"/>
              </a:rPr>
              <a:t>https://www.cdc.gov/poxvirus/monkeypox/index.html</a:t>
            </a:r>
            <a:r>
              <a:rPr lang="en-US" dirty="0"/>
              <a:t>  </a:t>
            </a:r>
          </a:p>
        </p:txBody>
      </p:sp>
    </p:spTree>
    <p:extLst>
      <p:ext uri="{BB962C8B-B14F-4D97-AF65-F5344CB8AC3E}">
        <p14:creationId xmlns:p14="http://schemas.microsoft.com/office/powerpoint/2010/main" val="2192288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pPr algn="ctr"/>
            <a:r>
              <a:rPr lang="en-US" sz="3200" b="1" dirty="0">
                <a:solidFill>
                  <a:srgbClr val="002D73"/>
                </a:solidFill>
                <a:latin typeface="Arial" panose="020B0604020202020204" pitchFamily="34" charset="0"/>
                <a:cs typeface="Arial" panose="020B0604020202020204" pitchFamily="34" charset="0"/>
              </a:rPr>
              <a:t>JYNNEOS Vaccine</a:t>
            </a:r>
          </a:p>
        </p:txBody>
      </p:sp>
      <p:sp>
        <p:nvSpPr>
          <p:cNvPr id="12" name="TextBox 11"/>
          <p:cNvSpPr txBox="1"/>
          <p:nvPr/>
        </p:nvSpPr>
        <p:spPr>
          <a:xfrm>
            <a:off x="152400" y="1022925"/>
            <a:ext cx="8763000" cy="3816429"/>
          </a:xfrm>
          <a:prstGeom prst="rect">
            <a:avLst/>
          </a:prstGeom>
          <a:noFill/>
          <a:ln>
            <a:noFill/>
          </a:ln>
        </p:spPr>
        <p:txBody>
          <a:bodyPr wrap="square" rtlCol="0">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JYNNEOS is an attenuated, live, non-replicating smallpox and monkeypox vaccine.</a:t>
            </a: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2 dose series given 28 days apart:</a:t>
            </a:r>
          </a:p>
          <a:p>
            <a:pPr marL="800100" lvl="1" indent="-342900">
              <a:buFont typeface="Courier New" panose="02070309020205020404" pitchFamily="49" charset="0"/>
              <a:buChar char="o"/>
            </a:pPr>
            <a:r>
              <a:rPr lang="en-US" sz="2200" dirty="0">
                <a:latin typeface="Arial" panose="020B0604020202020204" pitchFamily="34" charset="0"/>
                <a:cs typeface="Arial" panose="020B0604020202020204" pitchFamily="34" charset="0"/>
              </a:rPr>
              <a:t>FDA approved for adults 18 years and older as a subcutaneous injection</a:t>
            </a:r>
          </a:p>
          <a:p>
            <a:pPr marL="800100" lvl="1" indent="-342900">
              <a:buFont typeface="Courier New" panose="02070309020205020404" pitchFamily="49" charset="0"/>
              <a:buChar char="o"/>
            </a:pPr>
            <a:r>
              <a:rPr lang="en-US" sz="2200" dirty="0">
                <a:latin typeface="Arial" panose="020B0604020202020204" pitchFamily="34" charset="0"/>
                <a:cs typeface="Arial" panose="020B0604020202020204" pitchFamily="34" charset="0"/>
              </a:rPr>
              <a:t>FDA EUA authorized for adults 18 years and older as an intradermal injection</a:t>
            </a:r>
          </a:p>
          <a:p>
            <a:pPr marL="800100" lvl="1" indent="-342900">
              <a:buFont typeface="Courier New" panose="02070309020205020404" pitchFamily="49" charset="0"/>
              <a:buChar char="o"/>
            </a:pPr>
            <a:r>
              <a:rPr lang="en-US" sz="2200" dirty="0">
                <a:latin typeface="Arial" panose="020B0604020202020204" pitchFamily="34" charset="0"/>
                <a:cs typeface="Arial" panose="020B0604020202020204" pitchFamily="34" charset="0"/>
              </a:rPr>
              <a:t>FDA EUA authorized for children 17 years and younger as a subcutaneous injection.</a:t>
            </a: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For more information on the vaccine, please refer to the </a:t>
            </a:r>
            <a:r>
              <a:rPr lang="en-US" sz="2200" dirty="0">
                <a:latin typeface="Arial" panose="020B0604020202020204" pitchFamily="34" charset="0"/>
                <a:cs typeface="Arial" panose="020B0604020202020204" pitchFamily="34" charset="0"/>
                <a:hlinkClick r:id="rId2"/>
              </a:rPr>
              <a:t>FDA EUA fact sheet for providers</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5760366"/>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3.potx [Read-Only]" id="{7CB6A899-6A33-441A-9B6E-278EEE5F85EE}" vid="{2C47D675-D9FB-4255-AAAA-4F206ED11EE9}"/>
    </a:ext>
  </a:extLst>
</a:theme>
</file>

<file path=ppt/theme/theme7.xml><?xml version="1.0" encoding="utf-8"?>
<a:theme xmlns:a="http://schemas.openxmlformats.org/drawingml/2006/main" name="2_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C3317B1EE274D44B065282758062A54" ma:contentTypeVersion="4" ma:contentTypeDescription="Create a new document." ma:contentTypeScope="" ma:versionID="4e3a3a038832a9b5369a1d41943cf296">
  <xsd:schema xmlns:xsd="http://www.w3.org/2001/XMLSchema" xmlns:xs="http://www.w3.org/2001/XMLSchema" xmlns:p="http://schemas.microsoft.com/office/2006/metadata/properties" xmlns:ns2="aa624bba-46ea-4d60-a7ad-cc8e486e24f7" xmlns:ns3="dcd6d057-528d-4439-b506-3031f83c40e5" targetNamespace="http://schemas.microsoft.com/office/2006/metadata/properties" ma:root="true" ma:fieldsID="58be6b9a4456c93600bca1444f77149d" ns2:_="" ns3:_="">
    <xsd:import namespace="aa624bba-46ea-4d60-a7ad-cc8e486e24f7"/>
    <xsd:import namespace="dcd6d057-528d-4439-b506-3031f83c40e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624bba-46ea-4d60-a7ad-cc8e486e24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cd6d057-528d-4439-b506-3031f83c40e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1FA656-7A79-4257-843C-B04856F52810}">
  <ds:schemaRefs>
    <ds:schemaRef ds:uri="dcd6d057-528d-4439-b506-3031f83c40e5"/>
    <ds:schemaRef ds:uri="http://purl.org/dc/dcmitype/"/>
    <ds:schemaRef ds:uri="http://schemas.microsoft.com/office/infopath/2007/PartnerControls"/>
    <ds:schemaRef ds:uri="http://purl.org/dc/elements/1.1/"/>
    <ds:schemaRef ds:uri="http://schemas.microsoft.com/office/2006/documentManagement/types"/>
    <ds:schemaRef ds:uri="aa624bba-46ea-4d60-a7ad-cc8e486e24f7"/>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E1D4003-8803-464A-A2FF-4A675F6C0CD3}">
  <ds:schemaRefs>
    <ds:schemaRef ds:uri="http://schemas.microsoft.com/sharepoint/v3/contenttype/forms"/>
  </ds:schemaRefs>
</ds:datastoreItem>
</file>

<file path=customXml/itemProps3.xml><?xml version="1.0" encoding="utf-8"?>
<ds:datastoreItem xmlns:ds="http://schemas.openxmlformats.org/officeDocument/2006/customXml" ds:itemID="{A020D42D-06FC-4387-A3AE-3890951F4C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624bba-46ea-4d60-a7ad-cc8e486e24f7"/>
    <ds:schemaRef ds:uri="dcd6d057-528d-4439-b506-3031f83c40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6712</TotalTime>
  <Words>4262</Words>
  <Application>Microsoft Macintosh PowerPoint</Application>
  <PresentationFormat>On-screen Show (16:9)</PresentationFormat>
  <Paragraphs>352</Paragraphs>
  <Slides>50</Slides>
  <Notes>17</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50</vt:i4>
      </vt:variant>
    </vt:vector>
  </HeadingPairs>
  <TitlesOfParts>
    <vt:vector size="62" baseType="lpstr">
      <vt:lpstr>Arial</vt:lpstr>
      <vt:lpstr>Calibri</vt:lpstr>
      <vt:lpstr>Courier New</vt:lpstr>
      <vt:lpstr>Symbol</vt:lpstr>
      <vt:lpstr>Wingdings</vt:lpstr>
      <vt:lpstr>Cover Master</vt:lpstr>
      <vt:lpstr>Section Master</vt:lpstr>
      <vt:lpstr>Content Master</vt:lpstr>
      <vt:lpstr>2_Custom Design</vt:lpstr>
      <vt:lpstr>4_Custom Design</vt:lpstr>
      <vt:lpstr>1_Content Master</vt:lpstr>
      <vt:lpstr>2_Content Master</vt:lpstr>
      <vt:lpstr>PowerPoint Presentation</vt:lpstr>
      <vt:lpstr>Introduction</vt:lpstr>
      <vt:lpstr>Introduction continued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Vaccine Administration</vt:lpstr>
      <vt:lpstr>Vaccine Administration Training</vt:lpstr>
      <vt:lpstr>JYNNEOS  Subcutaneous Dose Preparation – Slide 1 </vt:lpstr>
      <vt:lpstr>JYNNEOS Intradermal Dose Preparation – Slide 2 </vt:lpstr>
      <vt:lpstr>PowerPoint Presentation</vt:lpstr>
      <vt:lpstr>PowerPoint Presentation</vt:lpstr>
      <vt:lpstr>Safe Disposal of Sharps</vt:lpstr>
      <vt:lpstr>PowerPoint Presentation</vt:lpstr>
      <vt:lpstr>PowerPoint Presentation</vt:lpstr>
      <vt:lpstr>PowerPoint Presentation</vt:lpstr>
      <vt:lpstr>PowerPoint Presentation</vt:lpstr>
      <vt:lpstr>PowerPoint Presentation</vt:lpstr>
      <vt:lpstr>Temperature excursions/non-viable vaccine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Anaphylaxis Protocols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Reporting to Immunization Information Systems – NYSIIS or CIR</vt:lpstr>
      <vt:lpstr>NYSIIS Authorized Users Agree NOT to:</vt:lpstr>
      <vt:lpstr>PowerPoint Presentation</vt:lpstr>
    </vt:vector>
  </TitlesOfParts>
  <Company>New York State - Office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Barbara Stubblebine</cp:lastModifiedBy>
  <cp:revision>166</cp:revision>
  <dcterms:created xsi:type="dcterms:W3CDTF">2014-12-09T18:34:34Z</dcterms:created>
  <dcterms:modified xsi:type="dcterms:W3CDTF">2022-09-12T18:29:15Z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0x0101003C3317B1EE274D44B065282758062A54</vt:lpwstr>
  </property>
</Properties>
</file>